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605796"/>
            <a:ext cx="7415927" cy="3857625"/>
          </a:xfrm>
          <a:prstGeom prst="rect">
            <a:avLst/>
          </a:prstGeom>
          <a:noFill/>
          <a:ln/>
        </p:spPr>
        <p:txBody>
          <a:bodyPr wrap="squar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Using Machine Learning to Predict NBA Draft Outcomes</a:t>
            </a:r>
            <a:endParaRPr lang="en-US" sz="4860" dirty="0"/>
          </a:p>
        </p:txBody>
      </p:sp>
      <p:sp>
        <p:nvSpPr>
          <p:cNvPr id="6" name="Text 2"/>
          <p:cNvSpPr/>
          <p:nvPr/>
        </p:nvSpPr>
        <p:spPr>
          <a:xfrm>
            <a:off x="864037" y="5833705"/>
            <a:ext cx="7415927" cy="790099"/>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Explore how to apply machine learning techniques to forecast the future performance of NBA draft prospects.</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32877"/>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Distribution of the Target Variable</a:t>
            </a:r>
            <a:endParaRPr lang="en-US" sz="3402" dirty="0"/>
          </a:p>
        </p:txBody>
      </p:sp>
      <p:pic>
        <p:nvPicPr>
          <p:cNvPr id="5" name="Image 1" descr="preencoded.png">    </p:cNvPr>
          <p:cNvPicPr>
            <a:picLocks noChangeAspect="1"/>
          </p:cNvPicPr>
          <p:nvPr/>
        </p:nvPicPr>
        <p:blipFill>
          <a:blip r:embed="rId2"/>
          <a:stretch>
            <a:fillRect/>
          </a:stretch>
        </p:blipFill>
        <p:spPr>
          <a:xfrm>
            <a:off x="2594967" y="1900952"/>
            <a:ext cx="7767637" cy="5048488"/>
          </a:xfrm>
          <a:prstGeom prst="rect">
            <a:avLst/>
          </a:prstGeom>
        </p:spPr>
      </p:pic>
      <p:sp>
        <p:nvSpPr>
          <p:cNvPr id="6" name="Text 2"/>
          <p:cNvSpPr/>
          <p:nvPr/>
        </p:nvSpPr>
        <p:spPr>
          <a:xfrm>
            <a:off x="2594967" y="7143750"/>
            <a:ext cx="9440347" cy="111394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distribution of the target variable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drafted</a:t>
            </a:r>
            <a:pPr indent="0" marL="0">
              <a:lnSpc>
                <a:spcPts val="2177"/>
              </a:lnSpc>
              <a:buNone/>
            </a:pPr>
            <a:r>
              <a:rPr lang="en-US" sz="1361" dirty="0">
                <a:solidFill>
                  <a:srgbClr val="D7E5D8"/>
                </a:solidFill>
                <a:latin typeface="Syne" pitchFamily="34" charset="0"/>
                <a:ea typeface="Syne" pitchFamily="34" charset="-122"/>
                <a:cs typeface="Syne" pitchFamily="34" charset="-120"/>
              </a:rPr>
              <a:t> shows that players who were drafted are slightly more than those who were not. This is helpful for training machine learning models, as it allows the model to learn better and make more accurate predictions. However, to ensure the model performs fairly, we should still try to balance the distribution of the target variable as much as possible.</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725989"/>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Correlation Matrix Heatmap</a:t>
            </a:r>
            <a:endParaRPr lang="en-US" sz="3402" dirty="0"/>
          </a:p>
        </p:txBody>
      </p:sp>
      <p:pic>
        <p:nvPicPr>
          <p:cNvPr id="5" name="Image 1" descr="preencoded.png">    </p:cNvPr>
          <p:cNvPicPr>
            <a:picLocks noChangeAspect="1"/>
          </p:cNvPicPr>
          <p:nvPr/>
        </p:nvPicPr>
        <p:blipFill>
          <a:blip r:embed="rId2"/>
          <a:stretch>
            <a:fillRect/>
          </a:stretch>
        </p:blipFill>
        <p:spPr>
          <a:xfrm>
            <a:off x="2594967" y="1900952"/>
            <a:ext cx="7611785" cy="7219474"/>
          </a:xfrm>
          <a:prstGeom prst="rect">
            <a:avLst/>
          </a:prstGeom>
        </p:spPr>
      </p:pic>
      <p:sp>
        <p:nvSpPr>
          <p:cNvPr id="6" name="Text 2"/>
          <p:cNvSpPr/>
          <p:nvPr/>
        </p:nvSpPr>
        <p:spPr>
          <a:xfrm>
            <a:off x="2594967" y="9314736"/>
            <a:ext cx="9440347" cy="1936075"/>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Correlation analysis reveals the important relationships between numerical features in the NBA draft dataset. Strong positive correlations show that height is closely related to standing reach (0.920), wingspan (0.836), and vertical jump (0.839), highlighting the significance of these features for defensive and offensive capabilities. Moderate positive correlations, such as weight with height (0.755) and agility with sprint time (0.485), emphasize the critical nature of body size and athletic ability. Weak negative correlations, like maximum vertical jump with sprint time (-0.580) and body fat with vertical jump (-0.415), indicate the impact of explosiveness and body composition on performance. These insights are crucial for scouting, training, predictive modeling, and player positioning, improving overall team performance and player abilities.</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64009"/>
          </a:xfrm>
          <a:prstGeom prst="rect">
            <a:avLst/>
          </a:prstGeom>
          <a:solidFill>
            <a:srgbClr val="152025">
              <a:alpha val="75000"/>
            </a:srgbClr>
          </a:solidFill>
          <a:ln/>
        </p:spPr>
      </p:sp>
      <p:sp>
        <p:nvSpPr>
          <p:cNvPr id="4" name="Text 1"/>
          <p:cNvSpPr/>
          <p:nvPr/>
        </p:nvSpPr>
        <p:spPr>
          <a:xfrm>
            <a:off x="854512" y="671393"/>
            <a:ext cx="10294858" cy="762953"/>
          </a:xfrm>
          <a:prstGeom prst="rect">
            <a:avLst/>
          </a:prstGeom>
          <a:noFill/>
          <a:ln/>
        </p:spPr>
        <p:txBody>
          <a:bodyPr wrap="none" rtlCol="0" anchor="t"/>
          <a:lstStyle/>
          <a:p>
            <a:pPr indent="0" marL="0">
              <a:lnSpc>
                <a:spcPts val="6008"/>
              </a:lnSpc>
              <a:buNone/>
            </a:pPr>
            <a:r>
              <a:rPr lang="en-US" sz="4807" b="1" dirty="0">
                <a:solidFill>
                  <a:srgbClr val="F0F4F1"/>
                </a:solidFill>
                <a:latin typeface="Syne" pitchFamily="34" charset="0"/>
                <a:ea typeface="Syne" pitchFamily="34" charset="-122"/>
                <a:cs typeface="Syne" pitchFamily="34" charset="-120"/>
              </a:rPr>
              <a:t>Data Transformation</a:t>
            </a:r>
            <a:endParaRPr lang="en-US" sz="4807" dirty="0"/>
          </a:p>
        </p:txBody>
      </p:sp>
      <p:pic>
        <p:nvPicPr>
          <p:cNvPr id="5" name="Image 1" descr="preencoded.png">    </p:cNvPr>
          <p:cNvPicPr>
            <a:picLocks noChangeAspect="1"/>
          </p:cNvPicPr>
          <p:nvPr/>
        </p:nvPicPr>
        <p:blipFill>
          <a:blip r:embed="rId2"/>
          <a:stretch>
            <a:fillRect/>
          </a:stretch>
        </p:blipFill>
        <p:spPr>
          <a:xfrm>
            <a:off x="854512" y="1922621"/>
            <a:ext cx="4062889" cy="2511028"/>
          </a:xfrm>
          <a:prstGeom prst="rect">
            <a:avLst/>
          </a:prstGeom>
        </p:spPr>
      </p:pic>
      <p:sp>
        <p:nvSpPr>
          <p:cNvPr id="6" name="Text 2"/>
          <p:cNvSpPr/>
          <p:nvPr/>
        </p:nvSpPr>
        <p:spPr>
          <a:xfrm>
            <a:off x="854512" y="4738807"/>
            <a:ext cx="4062889" cy="1144786"/>
          </a:xfrm>
          <a:prstGeom prst="rect">
            <a:avLst/>
          </a:prstGeom>
          <a:noFill/>
          <a:ln/>
        </p:spPr>
        <p:txBody>
          <a:bodyPr wrap="squar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Numerical Feature Normalization</a:t>
            </a:r>
            <a:endParaRPr lang="en-US" sz="2403" dirty="0"/>
          </a:p>
        </p:txBody>
      </p:sp>
      <p:sp>
        <p:nvSpPr>
          <p:cNvPr id="7" name="Text 3"/>
          <p:cNvSpPr/>
          <p:nvPr/>
        </p:nvSpPr>
        <p:spPr>
          <a:xfrm>
            <a:off x="854512" y="6030039"/>
            <a:ext cx="4062889" cy="1171932"/>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Normalize or scale numerical features to ensure they are all on a similar magnitude.</a:t>
            </a:r>
            <a:endParaRPr lang="en-US" sz="1923" dirty="0"/>
          </a:p>
        </p:txBody>
      </p:sp>
      <p:pic>
        <p:nvPicPr>
          <p:cNvPr id="8" name="Image 2" descr="preencoded.png">    </p:cNvPr>
          <p:cNvPicPr>
            <a:picLocks noChangeAspect="1"/>
          </p:cNvPicPr>
          <p:nvPr/>
        </p:nvPicPr>
        <p:blipFill>
          <a:blip r:embed="rId3"/>
          <a:stretch>
            <a:fillRect/>
          </a:stretch>
        </p:blipFill>
        <p:spPr>
          <a:xfrm>
            <a:off x="5283637" y="1922621"/>
            <a:ext cx="4063008" cy="2511028"/>
          </a:xfrm>
          <a:prstGeom prst="rect">
            <a:avLst/>
          </a:prstGeom>
        </p:spPr>
      </p:pic>
      <p:sp>
        <p:nvSpPr>
          <p:cNvPr id="9" name="Text 4"/>
          <p:cNvSpPr/>
          <p:nvPr/>
        </p:nvSpPr>
        <p:spPr>
          <a:xfrm>
            <a:off x="5283637" y="4738807"/>
            <a:ext cx="4063008" cy="1144786"/>
          </a:xfrm>
          <a:prstGeom prst="rect">
            <a:avLst/>
          </a:prstGeom>
          <a:noFill/>
          <a:ln/>
        </p:spPr>
        <p:txBody>
          <a:bodyPr wrap="squar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Categorical Feature Encoding</a:t>
            </a:r>
            <a:endParaRPr lang="en-US" sz="2403" dirty="0"/>
          </a:p>
        </p:txBody>
      </p:sp>
      <p:sp>
        <p:nvSpPr>
          <p:cNvPr id="10" name="Text 5"/>
          <p:cNvSpPr/>
          <p:nvPr/>
        </p:nvSpPr>
        <p:spPr>
          <a:xfrm>
            <a:off x="5283637" y="6030039"/>
            <a:ext cx="4063008" cy="1562576"/>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Use one-hot encoding to transform categorical features into a format that machine learning models can handle.</a:t>
            </a:r>
            <a:endParaRPr lang="en-US" sz="1923" dirty="0"/>
          </a:p>
        </p:txBody>
      </p:sp>
      <p:pic>
        <p:nvPicPr>
          <p:cNvPr id="11" name="Image 3" descr="preencoded.png">    </p:cNvPr>
          <p:cNvPicPr>
            <a:picLocks noChangeAspect="1"/>
          </p:cNvPicPr>
          <p:nvPr/>
        </p:nvPicPr>
        <p:blipFill>
          <a:blip r:embed="rId4"/>
          <a:stretch>
            <a:fillRect/>
          </a:stretch>
        </p:blipFill>
        <p:spPr>
          <a:xfrm>
            <a:off x="9712881" y="1922621"/>
            <a:ext cx="4063008" cy="2511028"/>
          </a:xfrm>
          <a:prstGeom prst="rect">
            <a:avLst/>
          </a:prstGeom>
        </p:spPr>
      </p:pic>
      <p:sp>
        <p:nvSpPr>
          <p:cNvPr id="12" name="Text 6"/>
          <p:cNvSpPr/>
          <p:nvPr/>
        </p:nvSpPr>
        <p:spPr>
          <a:xfrm>
            <a:off x="9712881" y="4738807"/>
            <a:ext cx="3052167" cy="381595"/>
          </a:xfrm>
          <a:prstGeom prst="rect">
            <a:avLst/>
          </a:prstGeom>
          <a:noFill/>
          <a:ln/>
        </p:spPr>
        <p:txBody>
          <a:bodyPr wrap="non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Data Split</a:t>
            </a:r>
            <a:endParaRPr lang="en-US" sz="2403" dirty="0"/>
          </a:p>
        </p:txBody>
      </p:sp>
      <p:sp>
        <p:nvSpPr>
          <p:cNvPr id="13" name="Text 7"/>
          <p:cNvSpPr/>
          <p:nvPr/>
        </p:nvSpPr>
        <p:spPr>
          <a:xfrm>
            <a:off x="9712881" y="5266849"/>
            <a:ext cx="4063008" cy="1171932"/>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Split the dataset into training, validation, and test sets to properly evaluate model performance.</a:t>
            </a:r>
            <a:endParaRPr lang="en-US" sz="192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226290"/>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Model Selection and Training</a:t>
            </a:r>
            <a:endParaRPr lang="en-US" sz="3402" dirty="0"/>
          </a:p>
        </p:txBody>
      </p:sp>
      <p:sp>
        <p:nvSpPr>
          <p:cNvPr id="5" name="Shape 2"/>
          <p:cNvSpPr/>
          <p:nvPr/>
        </p:nvSpPr>
        <p:spPr>
          <a:xfrm>
            <a:off x="2594967" y="1900952"/>
            <a:ext cx="1573292" cy="1272183"/>
          </a:xfrm>
          <a:prstGeom prst="roundRect">
            <a:avLst>
              <a:gd name="adj" fmla="val 6113"/>
            </a:avLst>
          </a:prstGeom>
          <a:solidFill>
            <a:srgbClr val="547808"/>
          </a:solidFill>
          <a:ln w="7620">
            <a:solidFill>
              <a:srgbClr val="6D9121"/>
            </a:solidFill>
            <a:prstDash val="solid"/>
          </a:ln>
        </p:spPr>
      </p:sp>
      <p:sp>
        <p:nvSpPr>
          <p:cNvPr id="6" name="Text 3"/>
          <p:cNvSpPr/>
          <p:nvPr/>
        </p:nvSpPr>
        <p:spPr>
          <a:xfrm>
            <a:off x="2775347" y="2364224"/>
            <a:ext cx="114300" cy="345519"/>
          </a:xfrm>
          <a:prstGeom prst="rect">
            <a:avLst/>
          </a:prstGeom>
          <a:noFill/>
          <a:ln/>
        </p:spPr>
        <p:txBody>
          <a:bodyPr wrap="none" rtlCol="0" anchor="t"/>
          <a:lstStyle/>
          <a:p>
            <a:pPr algn="ctr" indent="0" marL="0">
              <a:lnSpc>
                <a:spcPts val="2722"/>
              </a:lnSpc>
              <a:buNone/>
            </a:pPr>
            <a:r>
              <a:rPr lang="en-US" sz="1701" b="1" dirty="0">
                <a:solidFill>
                  <a:srgbClr val="D7E5D8"/>
                </a:solidFill>
                <a:latin typeface="Syne" pitchFamily="34" charset="0"/>
                <a:ea typeface="Syne" pitchFamily="34" charset="-122"/>
                <a:cs typeface="Syne" pitchFamily="34" charset="-120"/>
              </a:rPr>
              <a:t>1</a:t>
            </a:r>
            <a:endParaRPr lang="en-US" sz="1701" dirty="0"/>
          </a:p>
        </p:txBody>
      </p:sp>
      <p:sp>
        <p:nvSpPr>
          <p:cNvPr id="7" name="Text 4"/>
          <p:cNvSpPr/>
          <p:nvPr/>
        </p:nvSpPr>
        <p:spPr>
          <a:xfrm>
            <a:off x="4341019" y="2073712"/>
            <a:ext cx="2756416"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Selection</a:t>
            </a:r>
            <a:endParaRPr lang="en-US" sz="1701" dirty="0"/>
          </a:p>
        </p:txBody>
      </p:sp>
      <p:sp>
        <p:nvSpPr>
          <p:cNvPr id="8" name="Text 5"/>
          <p:cNvSpPr/>
          <p:nvPr/>
        </p:nvSpPr>
        <p:spPr>
          <a:xfrm>
            <a:off x="4341019" y="2447211"/>
            <a:ext cx="7521535"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We selected multiple models (such as logistic regression, decision trees, random forests, support vector machines, K-nearest neighbors, gradient boosting, and XGBoost)</a:t>
            </a:r>
            <a:endParaRPr lang="en-US" sz="1361" dirty="0"/>
          </a:p>
        </p:txBody>
      </p:sp>
      <p:sp>
        <p:nvSpPr>
          <p:cNvPr id="9" name="Shape 6"/>
          <p:cNvSpPr/>
          <p:nvPr/>
        </p:nvSpPr>
        <p:spPr>
          <a:xfrm>
            <a:off x="4254579" y="3154859"/>
            <a:ext cx="7694414" cy="17264"/>
          </a:xfrm>
          <a:prstGeom prst="roundRect">
            <a:avLst>
              <a:gd name="adj" fmla="val 450473"/>
            </a:avLst>
          </a:prstGeom>
          <a:solidFill>
            <a:srgbClr val="6D9121"/>
          </a:solidFill>
          <a:ln/>
        </p:spPr>
      </p:sp>
      <p:sp>
        <p:nvSpPr>
          <p:cNvPr id="10" name="Shape 7"/>
          <p:cNvSpPr/>
          <p:nvPr/>
        </p:nvSpPr>
        <p:spPr>
          <a:xfrm>
            <a:off x="2594967" y="3259455"/>
            <a:ext cx="3146703" cy="995601"/>
          </a:xfrm>
          <a:prstGeom prst="roundRect">
            <a:avLst>
              <a:gd name="adj" fmla="val 7811"/>
            </a:avLst>
          </a:prstGeom>
          <a:solidFill>
            <a:srgbClr val="547808"/>
          </a:solidFill>
          <a:ln w="7620">
            <a:solidFill>
              <a:srgbClr val="6D9121"/>
            </a:solidFill>
            <a:prstDash val="solid"/>
          </a:ln>
        </p:spPr>
      </p:sp>
      <p:sp>
        <p:nvSpPr>
          <p:cNvPr id="11" name="Text 8"/>
          <p:cNvSpPr/>
          <p:nvPr/>
        </p:nvSpPr>
        <p:spPr>
          <a:xfrm>
            <a:off x="2775347" y="3584496"/>
            <a:ext cx="216694" cy="345519"/>
          </a:xfrm>
          <a:prstGeom prst="rect">
            <a:avLst/>
          </a:prstGeom>
          <a:noFill/>
          <a:ln/>
        </p:spPr>
        <p:txBody>
          <a:bodyPr wrap="none" rtlCol="0" anchor="t"/>
          <a:lstStyle/>
          <a:p>
            <a:pPr algn="ctr" indent="0" marL="0">
              <a:lnSpc>
                <a:spcPts val="2722"/>
              </a:lnSpc>
              <a:buNone/>
            </a:pPr>
            <a:r>
              <a:rPr lang="en-US" sz="1701" b="1" dirty="0">
                <a:solidFill>
                  <a:srgbClr val="D7E5D8"/>
                </a:solidFill>
                <a:latin typeface="Syne" pitchFamily="34" charset="0"/>
                <a:ea typeface="Syne" pitchFamily="34" charset="-122"/>
                <a:cs typeface="Syne" pitchFamily="34" charset="-120"/>
              </a:rPr>
              <a:t>2</a:t>
            </a:r>
            <a:endParaRPr lang="en-US" sz="1701" dirty="0"/>
          </a:p>
        </p:txBody>
      </p:sp>
      <p:sp>
        <p:nvSpPr>
          <p:cNvPr id="12" name="Text 9"/>
          <p:cNvSpPr/>
          <p:nvPr/>
        </p:nvSpPr>
        <p:spPr>
          <a:xfrm>
            <a:off x="5914430" y="3432215"/>
            <a:ext cx="2534960"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Training</a:t>
            </a:r>
            <a:endParaRPr lang="en-US" sz="1701" dirty="0"/>
          </a:p>
        </p:txBody>
      </p:sp>
      <p:sp>
        <p:nvSpPr>
          <p:cNvPr id="13" name="Text 10"/>
          <p:cNvSpPr/>
          <p:nvPr/>
        </p:nvSpPr>
        <p:spPr>
          <a:xfrm>
            <a:off x="5914430" y="3805714"/>
            <a:ext cx="3458170" cy="276582"/>
          </a:xfrm>
          <a:prstGeom prst="rect">
            <a:avLst/>
          </a:prstGeom>
          <a:noFill/>
          <a:ln/>
        </p:spPr>
        <p:txBody>
          <a:bodyPr wrap="non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We trained the models using the training data</a:t>
            </a:r>
            <a:endParaRPr lang="en-US" sz="1361" dirty="0"/>
          </a:p>
        </p:txBody>
      </p:sp>
      <p:sp>
        <p:nvSpPr>
          <p:cNvPr id="14" name="Shape 11"/>
          <p:cNvSpPr/>
          <p:nvPr/>
        </p:nvSpPr>
        <p:spPr>
          <a:xfrm>
            <a:off x="5827990" y="4236780"/>
            <a:ext cx="6121003" cy="17264"/>
          </a:xfrm>
          <a:prstGeom prst="roundRect">
            <a:avLst>
              <a:gd name="adj" fmla="val 450473"/>
            </a:avLst>
          </a:prstGeom>
          <a:solidFill>
            <a:srgbClr val="6D9121"/>
          </a:solidFill>
          <a:ln/>
        </p:spPr>
      </p:sp>
      <p:sp>
        <p:nvSpPr>
          <p:cNvPr id="15" name="Shape 12"/>
          <p:cNvSpPr/>
          <p:nvPr/>
        </p:nvSpPr>
        <p:spPr>
          <a:xfrm>
            <a:off x="2594967" y="4341376"/>
            <a:ext cx="4720114" cy="1272183"/>
          </a:xfrm>
          <a:prstGeom prst="roundRect">
            <a:avLst>
              <a:gd name="adj" fmla="val 6113"/>
            </a:avLst>
          </a:prstGeom>
          <a:solidFill>
            <a:srgbClr val="547808"/>
          </a:solidFill>
          <a:ln w="7620">
            <a:solidFill>
              <a:srgbClr val="6D9121"/>
            </a:solidFill>
            <a:prstDash val="solid"/>
          </a:ln>
        </p:spPr>
      </p:sp>
      <p:sp>
        <p:nvSpPr>
          <p:cNvPr id="16" name="Text 13"/>
          <p:cNvSpPr/>
          <p:nvPr/>
        </p:nvSpPr>
        <p:spPr>
          <a:xfrm>
            <a:off x="2775347" y="4804648"/>
            <a:ext cx="227886" cy="345519"/>
          </a:xfrm>
          <a:prstGeom prst="rect">
            <a:avLst/>
          </a:prstGeom>
          <a:noFill/>
          <a:ln/>
        </p:spPr>
        <p:txBody>
          <a:bodyPr wrap="none" rtlCol="0" anchor="t"/>
          <a:lstStyle/>
          <a:p>
            <a:pPr algn="ctr" indent="0" marL="0">
              <a:lnSpc>
                <a:spcPts val="2722"/>
              </a:lnSpc>
              <a:buNone/>
            </a:pPr>
            <a:r>
              <a:rPr lang="en-US" sz="1701" b="1" dirty="0">
                <a:solidFill>
                  <a:srgbClr val="D7E5D8"/>
                </a:solidFill>
                <a:latin typeface="Syne" pitchFamily="34" charset="0"/>
                <a:ea typeface="Syne" pitchFamily="34" charset="-122"/>
                <a:cs typeface="Syne" pitchFamily="34" charset="-120"/>
              </a:rPr>
              <a:t>3</a:t>
            </a:r>
            <a:endParaRPr lang="en-US" sz="1701" dirty="0"/>
          </a:p>
        </p:txBody>
      </p:sp>
      <p:sp>
        <p:nvSpPr>
          <p:cNvPr id="17" name="Text 14"/>
          <p:cNvSpPr/>
          <p:nvPr/>
        </p:nvSpPr>
        <p:spPr>
          <a:xfrm>
            <a:off x="7487841" y="4514136"/>
            <a:ext cx="2994779"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Evaluation</a:t>
            </a:r>
            <a:endParaRPr lang="en-US" sz="1701" dirty="0"/>
          </a:p>
        </p:txBody>
      </p:sp>
      <p:sp>
        <p:nvSpPr>
          <p:cNvPr id="18" name="Text 15"/>
          <p:cNvSpPr/>
          <p:nvPr/>
        </p:nvSpPr>
        <p:spPr>
          <a:xfrm>
            <a:off x="7487841" y="4887635"/>
            <a:ext cx="4374713"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We evaluated the models using metrics like accuracy, precision, recall, F1-score, ROC-AUC, and specificity</a:t>
            </a:r>
            <a:endParaRPr lang="en-US" sz="1361" dirty="0"/>
          </a:p>
        </p:txBody>
      </p:sp>
      <p:sp>
        <p:nvSpPr>
          <p:cNvPr id="19" name="Shape 16"/>
          <p:cNvSpPr/>
          <p:nvPr/>
        </p:nvSpPr>
        <p:spPr>
          <a:xfrm>
            <a:off x="2594967" y="5807869"/>
            <a:ext cx="9440347" cy="5943243"/>
          </a:xfrm>
          <a:prstGeom prst="roundRect">
            <a:avLst>
              <a:gd name="adj" fmla="val 1309"/>
            </a:avLst>
          </a:prstGeom>
          <a:noFill/>
          <a:ln w="7620">
            <a:solidFill>
              <a:srgbClr val="FFFFFF">
                <a:alpha val="24000"/>
              </a:srgbClr>
            </a:solidFill>
            <a:prstDash val="solid"/>
          </a:ln>
        </p:spPr>
      </p:sp>
      <p:sp>
        <p:nvSpPr>
          <p:cNvPr id="20" name="Shape 17"/>
          <p:cNvSpPr/>
          <p:nvPr/>
        </p:nvSpPr>
        <p:spPr>
          <a:xfrm>
            <a:off x="2602587" y="5815489"/>
            <a:ext cx="9425107" cy="498991"/>
          </a:xfrm>
          <a:prstGeom prst="rect">
            <a:avLst/>
          </a:prstGeom>
          <a:solidFill>
            <a:srgbClr val="FFFFFF">
              <a:alpha val="4000"/>
            </a:srgbClr>
          </a:solidFill>
          <a:ln/>
        </p:spPr>
      </p:sp>
      <p:sp>
        <p:nvSpPr>
          <p:cNvPr id="21" name="Text 18"/>
          <p:cNvSpPr/>
          <p:nvPr/>
        </p:nvSpPr>
        <p:spPr>
          <a:xfrm>
            <a:off x="2775466" y="5926693"/>
            <a:ext cx="996553" cy="276582"/>
          </a:xfrm>
          <a:prstGeom prst="rect">
            <a:avLst/>
          </a:prstGeom>
          <a:noFill/>
          <a:ln/>
        </p:spPr>
        <p:txBody>
          <a:bodyPr wrap="none" rtlCol="0" anchor="t"/>
          <a:lstStyle/>
          <a:p>
            <a:pPr indent="0" marL="0">
              <a:lnSpc>
                <a:spcPts val="2177"/>
              </a:lnSpc>
              <a:buNone/>
            </a:pPr>
            <a:endParaRPr lang="en-US" sz="1361" dirty="0"/>
          </a:p>
        </p:txBody>
      </p:sp>
      <p:sp>
        <p:nvSpPr>
          <p:cNvPr id="22" name="Text 19"/>
          <p:cNvSpPr/>
          <p:nvPr/>
        </p:nvSpPr>
        <p:spPr>
          <a:xfrm>
            <a:off x="4125158" y="5926693"/>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Accuracy</a:t>
            </a:r>
            <a:endParaRPr lang="en-US" sz="1361" dirty="0"/>
          </a:p>
        </p:txBody>
      </p:sp>
      <p:sp>
        <p:nvSpPr>
          <p:cNvPr id="23" name="Text 20"/>
          <p:cNvSpPr/>
          <p:nvPr/>
        </p:nvSpPr>
        <p:spPr>
          <a:xfrm>
            <a:off x="5471041" y="5926693"/>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Precision</a:t>
            </a:r>
            <a:endParaRPr lang="en-US" sz="1361" dirty="0"/>
          </a:p>
        </p:txBody>
      </p:sp>
      <p:sp>
        <p:nvSpPr>
          <p:cNvPr id="24" name="Text 21"/>
          <p:cNvSpPr/>
          <p:nvPr/>
        </p:nvSpPr>
        <p:spPr>
          <a:xfrm>
            <a:off x="6816923" y="5926693"/>
            <a:ext cx="993696" cy="276582"/>
          </a:xfrm>
          <a:prstGeom prst="rect">
            <a:avLst/>
          </a:prstGeom>
          <a:noFill/>
          <a:ln/>
        </p:spPr>
        <p:txBody>
          <a:bodyPr wrap="none" rtlCol="0" anchor="t"/>
          <a:lstStyle/>
          <a:p>
            <a:pPr indent="0" marL="0">
              <a:lnSpc>
                <a:spcPts val="2177"/>
              </a:lnSpc>
              <a:buNone/>
            </a:pPr>
            <a:r>
              <a:rPr lang="en-US" sz="1361" dirty="0">
                <a:solidFill>
                  <a:srgbClr val="F9D933"/>
                </a:solidFill>
                <a:latin typeface="Syne" pitchFamily="34" charset="0"/>
                <a:ea typeface="Syne" pitchFamily="34" charset="-122"/>
                <a:cs typeface="Syne" pitchFamily="34" charset="-120"/>
              </a:rPr>
              <a:t>Recall</a:t>
            </a:r>
            <a:endParaRPr lang="en-US" sz="1361" dirty="0"/>
          </a:p>
        </p:txBody>
      </p:sp>
      <p:sp>
        <p:nvSpPr>
          <p:cNvPr id="25" name="Text 22"/>
          <p:cNvSpPr/>
          <p:nvPr/>
        </p:nvSpPr>
        <p:spPr>
          <a:xfrm>
            <a:off x="8163758" y="5926693"/>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F1 Score</a:t>
            </a:r>
            <a:endParaRPr lang="en-US" sz="1361" dirty="0"/>
          </a:p>
        </p:txBody>
      </p:sp>
      <p:sp>
        <p:nvSpPr>
          <p:cNvPr id="26" name="Text 23"/>
          <p:cNvSpPr/>
          <p:nvPr/>
        </p:nvSpPr>
        <p:spPr>
          <a:xfrm>
            <a:off x="9510593" y="5926693"/>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ROC-AUC</a:t>
            </a:r>
            <a:endParaRPr lang="en-US" sz="1361" dirty="0"/>
          </a:p>
        </p:txBody>
      </p:sp>
      <p:sp>
        <p:nvSpPr>
          <p:cNvPr id="27" name="Text 24"/>
          <p:cNvSpPr/>
          <p:nvPr/>
        </p:nvSpPr>
        <p:spPr>
          <a:xfrm>
            <a:off x="10857428" y="5926693"/>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Specificity</a:t>
            </a:r>
            <a:endParaRPr lang="en-US" sz="1361" dirty="0"/>
          </a:p>
        </p:txBody>
      </p:sp>
      <p:sp>
        <p:nvSpPr>
          <p:cNvPr id="28" name="Shape 25"/>
          <p:cNvSpPr/>
          <p:nvPr/>
        </p:nvSpPr>
        <p:spPr>
          <a:xfrm>
            <a:off x="2602587" y="6314480"/>
            <a:ext cx="9425107" cy="775573"/>
          </a:xfrm>
          <a:prstGeom prst="rect">
            <a:avLst/>
          </a:prstGeom>
          <a:solidFill>
            <a:srgbClr val="000000">
              <a:alpha val="4000"/>
            </a:srgbClr>
          </a:solidFill>
          <a:ln/>
        </p:spPr>
      </p:sp>
      <p:sp>
        <p:nvSpPr>
          <p:cNvPr id="29" name="Text 26"/>
          <p:cNvSpPr/>
          <p:nvPr/>
        </p:nvSpPr>
        <p:spPr>
          <a:xfrm>
            <a:off x="2775466" y="6425684"/>
            <a:ext cx="996553"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Logistic Regression</a:t>
            </a:r>
            <a:endParaRPr lang="en-US" sz="1361" dirty="0"/>
          </a:p>
        </p:txBody>
      </p:sp>
      <p:sp>
        <p:nvSpPr>
          <p:cNvPr id="30" name="Text 27"/>
          <p:cNvSpPr/>
          <p:nvPr/>
        </p:nvSpPr>
        <p:spPr>
          <a:xfrm>
            <a:off x="4125158" y="6425684"/>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0.637232</a:t>
            </a:r>
            <a:endParaRPr lang="en-US" sz="1361" dirty="0"/>
          </a:p>
        </p:txBody>
      </p:sp>
      <p:sp>
        <p:nvSpPr>
          <p:cNvPr id="31" name="Text 28"/>
          <p:cNvSpPr/>
          <p:nvPr/>
        </p:nvSpPr>
        <p:spPr>
          <a:xfrm>
            <a:off x="5471041" y="6425684"/>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0.635841</a:t>
            </a:r>
            <a:endParaRPr lang="en-US" sz="1361" dirty="0"/>
          </a:p>
        </p:txBody>
      </p:sp>
      <p:sp>
        <p:nvSpPr>
          <p:cNvPr id="32" name="Text 29"/>
          <p:cNvSpPr/>
          <p:nvPr/>
        </p:nvSpPr>
        <p:spPr>
          <a:xfrm>
            <a:off x="6816923" y="6425684"/>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0.637232</a:t>
            </a:r>
            <a:endParaRPr lang="en-US" sz="1361" dirty="0"/>
          </a:p>
        </p:txBody>
      </p:sp>
      <p:sp>
        <p:nvSpPr>
          <p:cNvPr id="33" name="Text 30"/>
          <p:cNvSpPr/>
          <p:nvPr/>
        </p:nvSpPr>
        <p:spPr>
          <a:xfrm>
            <a:off x="8163758" y="6425684"/>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0.636406</a:t>
            </a:r>
            <a:endParaRPr lang="en-US" sz="1361" dirty="0"/>
          </a:p>
        </p:txBody>
      </p:sp>
      <p:sp>
        <p:nvSpPr>
          <p:cNvPr id="34" name="Text 31"/>
          <p:cNvSpPr/>
          <p:nvPr/>
        </p:nvSpPr>
        <p:spPr>
          <a:xfrm>
            <a:off x="9510593" y="6425684"/>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0.656439</a:t>
            </a:r>
            <a:endParaRPr lang="en-US" sz="1361" dirty="0"/>
          </a:p>
        </p:txBody>
      </p:sp>
      <p:sp>
        <p:nvSpPr>
          <p:cNvPr id="35" name="Text 32"/>
          <p:cNvSpPr/>
          <p:nvPr/>
        </p:nvSpPr>
        <p:spPr>
          <a:xfrm>
            <a:off x="10857428" y="6425684"/>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0.561111</a:t>
            </a:r>
            <a:endParaRPr lang="en-US" sz="1361" dirty="0"/>
          </a:p>
        </p:txBody>
      </p:sp>
      <p:sp>
        <p:nvSpPr>
          <p:cNvPr id="36" name="Shape 33"/>
          <p:cNvSpPr/>
          <p:nvPr/>
        </p:nvSpPr>
        <p:spPr>
          <a:xfrm>
            <a:off x="2602587" y="7090053"/>
            <a:ext cx="9425107" cy="775573"/>
          </a:xfrm>
          <a:prstGeom prst="rect">
            <a:avLst/>
          </a:prstGeom>
          <a:solidFill>
            <a:srgbClr val="FFFFFF">
              <a:alpha val="4000"/>
            </a:srgbClr>
          </a:solidFill>
          <a:ln/>
        </p:spPr>
      </p:sp>
      <p:sp>
        <p:nvSpPr>
          <p:cNvPr id="37" name="Text 34"/>
          <p:cNvSpPr/>
          <p:nvPr/>
        </p:nvSpPr>
        <p:spPr>
          <a:xfrm>
            <a:off x="2775466" y="7201257"/>
            <a:ext cx="996553"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Decision Tree</a:t>
            </a:r>
            <a:endParaRPr lang="en-US" sz="1361" dirty="0"/>
          </a:p>
        </p:txBody>
      </p:sp>
      <p:sp>
        <p:nvSpPr>
          <p:cNvPr id="38" name="Text 35"/>
          <p:cNvSpPr/>
          <p:nvPr/>
        </p:nvSpPr>
        <p:spPr>
          <a:xfrm>
            <a:off x="4125158" y="7201257"/>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0.568019</a:t>
            </a:r>
            <a:endParaRPr lang="en-US" sz="1361" dirty="0"/>
          </a:p>
        </p:txBody>
      </p:sp>
      <p:sp>
        <p:nvSpPr>
          <p:cNvPr id="39" name="Text 36"/>
          <p:cNvSpPr/>
          <p:nvPr/>
        </p:nvSpPr>
        <p:spPr>
          <a:xfrm>
            <a:off x="5471041" y="7201257"/>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0.560783</a:t>
            </a:r>
            <a:endParaRPr lang="en-US" sz="1361" dirty="0"/>
          </a:p>
        </p:txBody>
      </p:sp>
      <p:sp>
        <p:nvSpPr>
          <p:cNvPr id="40" name="Text 37"/>
          <p:cNvSpPr/>
          <p:nvPr/>
        </p:nvSpPr>
        <p:spPr>
          <a:xfrm>
            <a:off x="6816923" y="7201257"/>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0.568019</a:t>
            </a:r>
            <a:endParaRPr lang="en-US" sz="1361" dirty="0"/>
          </a:p>
        </p:txBody>
      </p:sp>
      <p:sp>
        <p:nvSpPr>
          <p:cNvPr id="41" name="Text 38"/>
          <p:cNvSpPr/>
          <p:nvPr/>
        </p:nvSpPr>
        <p:spPr>
          <a:xfrm>
            <a:off x="8163758" y="7201257"/>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0.562054</a:t>
            </a:r>
            <a:endParaRPr lang="en-US" sz="1361" dirty="0"/>
          </a:p>
        </p:txBody>
      </p:sp>
      <p:sp>
        <p:nvSpPr>
          <p:cNvPr id="42" name="Text 39"/>
          <p:cNvSpPr/>
          <p:nvPr/>
        </p:nvSpPr>
        <p:spPr>
          <a:xfrm>
            <a:off x="9510593" y="7201257"/>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0.550023</a:t>
            </a:r>
            <a:endParaRPr lang="en-US" sz="1361" dirty="0"/>
          </a:p>
        </p:txBody>
      </p:sp>
      <p:sp>
        <p:nvSpPr>
          <p:cNvPr id="43" name="Text 40"/>
          <p:cNvSpPr/>
          <p:nvPr/>
        </p:nvSpPr>
        <p:spPr>
          <a:xfrm>
            <a:off x="10857428" y="7201257"/>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0.422222</a:t>
            </a:r>
            <a:endParaRPr lang="en-US" sz="1361" dirty="0"/>
          </a:p>
        </p:txBody>
      </p:sp>
      <p:sp>
        <p:nvSpPr>
          <p:cNvPr id="44" name="Shape 41"/>
          <p:cNvSpPr/>
          <p:nvPr/>
        </p:nvSpPr>
        <p:spPr>
          <a:xfrm>
            <a:off x="2602587" y="7865626"/>
            <a:ext cx="9425107" cy="775573"/>
          </a:xfrm>
          <a:prstGeom prst="rect">
            <a:avLst/>
          </a:prstGeom>
          <a:solidFill>
            <a:srgbClr val="000000">
              <a:alpha val="4000"/>
            </a:srgbClr>
          </a:solidFill>
          <a:ln/>
        </p:spPr>
      </p:sp>
      <p:sp>
        <p:nvSpPr>
          <p:cNvPr id="45" name="Text 42"/>
          <p:cNvSpPr/>
          <p:nvPr/>
        </p:nvSpPr>
        <p:spPr>
          <a:xfrm>
            <a:off x="2775466" y="7976830"/>
            <a:ext cx="996553"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Random Forest</a:t>
            </a:r>
            <a:endParaRPr lang="en-US" sz="1361" dirty="0"/>
          </a:p>
        </p:txBody>
      </p:sp>
      <p:sp>
        <p:nvSpPr>
          <p:cNvPr id="46" name="Text 43"/>
          <p:cNvSpPr/>
          <p:nvPr/>
        </p:nvSpPr>
        <p:spPr>
          <a:xfrm>
            <a:off x="4125158" y="7976830"/>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0.632458</a:t>
            </a:r>
            <a:endParaRPr lang="en-US" sz="1361" dirty="0"/>
          </a:p>
        </p:txBody>
      </p:sp>
      <p:sp>
        <p:nvSpPr>
          <p:cNvPr id="47" name="Text 44"/>
          <p:cNvSpPr/>
          <p:nvPr/>
        </p:nvSpPr>
        <p:spPr>
          <a:xfrm>
            <a:off x="5471041" y="7976830"/>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0.626726</a:t>
            </a:r>
            <a:endParaRPr lang="en-US" sz="1361" dirty="0"/>
          </a:p>
        </p:txBody>
      </p:sp>
      <p:sp>
        <p:nvSpPr>
          <p:cNvPr id="48" name="Text 45"/>
          <p:cNvSpPr/>
          <p:nvPr/>
        </p:nvSpPr>
        <p:spPr>
          <a:xfrm>
            <a:off x="6816923" y="7976830"/>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0.632458</a:t>
            </a:r>
            <a:endParaRPr lang="en-US" sz="1361" dirty="0"/>
          </a:p>
        </p:txBody>
      </p:sp>
      <p:sp>
        <p:nvSpPr>
          <p:cNvPr id="49" name="Text 46"/>
          <p:cNvSpPr/>
          <p:nvPr/>
        </p:nvSpPr>
        <p:spPr>
          <a:xfrm>
            <a:off x="8163758" y="7976830"/>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0.622360</a:t>
            </a:r>
            <a:endParaRPr lang="en-US" sz="1361" dirty="0"/>
          </a:p>
        </p:txBody>
      </p:sp>
      <p:sp>
        <p:nvSpPr>
          <p:cNvPr id="50" name="Text 47"/>
          <p:cNvSpPr/>
          <p:nvPr/>
        </p:nvSpPr>
        <p:spPr>
          <a:xfrm>
            <a:off x="9510593" y="7976830"/>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0.661820</a:t>
            </a:r>
            <a:endParaRPr lang="en-US" sz="1361" dirty="0"/>
          </a:p>
        </p:txBody>
      </p:sp>
      <p:sp>
        <p:nvSpPr>
          <p:cNvPr id="51" name="Text 48"/>
          <p:cNvSpPr/>
          <p:nvPr/>
        </p:nvSpPr>
        <p:spPr>
          <a:xfrm>
            <a:off x="10857428" y="7976830"/>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0.450000</a:t>
            </a:r>
            <a:endParaRPr lang="en-US" sz="1361" dirty="0"/>
          </a:p>
        </p:txBody>
      </p:sp>
      <p:sp>
        <p:nvSpPr>
          <p:cNvPr id="52" name="Shape 49"/>
          <p:cNvSpPr/>
          <p:nvPr/>
        </p:nvSpPr>
        <p:spPr>
          <a:xfrm>
            <a:off x="2602587" y="8641199"/>
            <a:ext cx="9425107" cy="1052155"/>
          </a:xfrm>
          <a:prstGeom prst="rect">
            <a:avLst/>
          </a:prstGeom>
          <a:solidFill>
            <a:srgbClr val="FFFFFF">
              <a:alpha val="4000"/>
            </a:srgbClr>
          </a:solidFill>
          <a:ln/>
        </p:spPr>
      </p:sp>
      <p:sp>
        <p:nvSpPr>
          <p:cNvPr id="53" name="Text 50"/>
          <p:cNvSpPr/>
          <p:nvPr/>
        </p:nvSpPr>
        <p:spPr>
          <a:xfrm>
            <a:off x="2775466" y="8752403"/>
            <a:ext cx="996553"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Support Vector Machine</a:t>
            </a:r>
            <a:endParaRPr lang="en-US" sz="1361" dirty="0"/>
          </a:p>
        </p:txBody>
      </p:sp>
      <p:sp>
        <p:nvSpPr>
          <p:cNvPr id="54" name="Text 51"/>
          <p:cNvSpPr/>
          <p:nvPr/>
        </p:nvSpPr>
        <p:spPr>
          <a:xfrm>
            <a:off x="4125158" y="8752403"/>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0.637232</a:t>
            </a:r>
            <a:endParaRPr lang="en-US" sz="1361" dirty="0"/>
          </a:p>
        </p:txBody>
      </p:sp>
      <p:sp>
        <p:nvSpPr>
          <p:cNvPr id="55" name="Text 52"/>
          <p:cNvSpPr/>
          <p:nvPr/>
        </p:nvSpPr>
        <p:spPr>
          <a:xfrm>
            <a:off x="5471041" y="8752403"/>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0.634110</a:t>
            </a:r>
            <a:endParaRPr lang="en-US" sz="1361" dirty="0"/>
          </a:p>
        </p:txBody>
      </p:sp>
      <p:sp>
        <p:nvSpPr>
          <p:cNvPr id="56" name="Text 53"/>
          <p:cNvSpPr/>
          <p:nvPr/>
        </p:nvSpPr>
        <p:spPr>
          <a:xfrm>
            <a:off x="6816923" y="8752403"/>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0.637232</a:t>
            </a:r>
            <a:endParaRPr lang="en-US" sz="1361" dirty="0"/>
          </a:p>
        </p:txBody>
      </p:sp>
      <p:sp>
        <p:nvSpPr>
          <p:cNvPr id="57" name="Text 54"/>
          <p:cNvSpPr/>
          <p:nvPr/>
        </p:nvSpPr>
        <p:spPr>
          <a:xfrm>
            <a:off x="8163758" y="8752403"/>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0.618519</a:t>
            </a:r>
            <a:endParaRPr lang="en-US" sz="1361" dirty="0"/>
          </a:p>
        </p:txBody>
      </p:sp>
      <p:sp>
        <p:nvSpPr>
          <p:cNvPr id="58" name="Text 55"/>
          <p:cNvSpPr/>
          <p:nvPr/>
        </p:nvSpPr>
        <p:spPr>
          <a:xfrm>
            <a:off x="9510593" y="8752403"/>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0.663680</a:t>
            </a:r>
            <a:endParaRPr lang="en-US" sz="1361" dirty="0"/>
          </a:p>
        </p:txBody>
      </p:sp>
      <p:sp>
        <p:nvSpPr>
          <p:cNvPr id="59" name="Text 56"/>
          <p:cNvSpPr/>
          <p:nvPr/>
        </p:nvSpPr>
        <p:spPr>
          <a:xfrm>
            <a:off x="10857428" y="8752403"/>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0.394444</a:t>
            </a:r>
            <a:endParaRPr lang="en-US" sz="1361" dirty="0"/>
          </a:p>
        </p:txBody>
      </p:sp>
      <p:sp>
        <p:nvSpPr>
          <p:cNvPr id="60" name="Shape 57"/>
          <p:cNvSpPr/>
          <p:nvPr/>
        </p:nvSpPr>
        <p:spPr>
          <a:xfrm>
            <a:off x="2602587" y="9693354"/>
            <a:ext cx="9425107" cy="775573"/>
          </a:xfrm>
          <a:prstGeom prst="rect">
            <a:avLst/>
          </a:prstGeom>
          <a:solidFill>
            <a:srgbClr val="000000">
              <a:alpha val="4000"/>
            </a:srgbClr>
          </a:solidFill>
          <a:ln/>
        </p:spPr>
      </p:sp>
      <p:sp>
        <p:nvSpPr>
          <p:cNvPr id="61" name="Text 58"/>
          <p:cNvSpPr/>
          <p:nvPr/>
        </p:nvSpPr>
        <p:spPr>
          <a:xfrm>
            <a:off x="2775466" y="9804559"/>
            <a:ext cx="996553"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K-Nearest Neighbors</a:t>
            </a:r>
            <a:endParaRPr lang="en-US" sz="1361" dirty="0"/>
          </a:p>
        </p:txBody>
      </p:sp>
      <p:sp>
        <p:nvSpPr>
          <p:cNvPr id="62" name="Text 59"/>
          <p:cNvSpPr/>
          <p:nvPr/>
        </p:nvSpPr>
        <p:spPr>
          <a:xfrm>
            <a:off x="4125158" y="9804559"/>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0.551313</a:t>
            </a:r>
            <a:endParaRPr lang="en-US" sz="1361" dirty="0"/>
          </a:p>
        </p:txBody>
      </p:sp>
      <p:sp>
        <p:nvSpPr>
          <p:cNvPr id="63" name="Text 60"/>
          <p:cNvSpPr/>
          <p:nvPr/>
        </p:nvSpPr>
        <p:spPr>
          <a:xfrm>
            <a:off x="5471041" y="9804559"/>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0.537663</a:t>
            </a:r>
            <a:endParaRPr lang="en-US" sz="1361" dirty="0"/>
          </a:p>
        </p:txBody>
      </p:sp>
      <p:sp>
        <p:nvSpPr>
          <p:cNvPr id="64" name="Text 61"/>
          <p:cNvSpPr/>
          <p:nvPr/>
        </p:nvSpPr>
        <p:spPr>
          <a:xfrm>
            <a:off x="6816923" y="9804559"/>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0.551313</a:t>
            </a:r>
            <a:endParaRPr lang="en-US" sz="1361" dirty="0"/>
          </a:p>
        </p:txBody>
      </p:sp>
      <p:sp>
        <p:nvSpPr>
          <p:cNvPr id="65" name="Text 62"/>
          <p:cNvSpPr/>
          <p:nvPr/>
        </p:nvSpPr>
        <p:spPr>
          <a:xfrm>
            <a:off x="8163758" y="9804559"/>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0.537271</a:t>
            </a:r>
            <a:endParaRPr lang="en-US" sz="1361" dirty="0"/>
          </a:p>
        </p:txBody>
      </p:sp>
      <p:sp>
        <p:nvSpPr>
          <p:cNvPr id="66" name="Text 63"/>
          <p:cNvSpPr/>
          <p:nvPr/>
        </p:nvSpPr>
        <p:spPr>
          <a:xfrm>
            <a:off x="9510593" y="9804559"/>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0.589319</a:t>
            </a:r>
            <a:endParaRPr lang="en-US" sz="1361" dirty="0"/>
          </a:p>
        </p:txBody>
      </p:sp>
      <p:sp>
        <p:nvSpPr>
          <p:cNvPr id="67" name="Text 64"/>
          <p:cNvSpPr/>
          <p:nvPr/>
        </p:nvSpPr>
        <p:spPr>
          <a:xfrm>
            <a:off x="10857428" y="9804559"/>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0.344444</a:t>
            </a:r>
            <a:endParaRPr lang="en-US" sz="1361" dirty="0"/>
          </a:p>
        </p:txBody>
      </p:sp>
      <p:sp>
        <p:nvSpPr>
          <p:cNvPr id="68" name="Shape 65"/>
          <p:cNvSpPr/>
          <p:nvPr/>
        </p:nvSpPr>
        <p:spPr>
          <a:xfrm>
            <a:off x="2602587" y="10468928"/>
            <a:ext cx="9425107" cy="775573"/>
          </a:xfrm>
          <a:prstGeom prst="rect">
            <a:avLst/>
          </a:prstGeom>
          <a:solidFill>
            <a:srgbClr val="FFFFFF">
              <a:alpha val="4000"/>
            </a:srgbClr>
          </a:solidFill>
          <a:ln/>
        </p:spPr>
      </p:sp>
      <p:sp>
        <p:nvSpPr>
          <p:cNvPr id="69" name="Text 66"/>
          <p:cNvSpPr/>
          <p:nvPr/>
        </p:nvSpPr>
        <p:spPr>
          <a:xfrm>
            <a:off x="2775466" y="10580132"/>
            <a:ext cx="996553"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Gradient Boosting</a:t>
            </a:r>
            <a:endParaRPr lang="en-US" sz="1361" dirty="0"/>
          </a:p>
        </p:txBody>
      </p:sp>
      <p:sp>
        <p:nvSpPr>
          <p:cNvPr id="70" name="Text 67"/>
          <p:cNvSpPr/>
          <p:nvPr/>
        </p:nvSpPr>
        <p:spPr>
          <a:xfrm>
            <a:off x="4125158" y="10580132"/>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0.649165</a:t>
            </a:r>
            <a:endParaRPr lang="en-US" sz="1361" dirty="0"/>
          </a:p>
        </p:txBody>
      </p:sp>
      <p:sp>
        <p:nvSpPr>
          <p:cNvPr id="71" name="Text 68"/>
          <p:cNvSpPr/>
          <p:nvPr/>
        </p:nvSpPr>
        <p:spPr>
          <a:xfrm>
            <a:off x="5471041" y="10580132"/>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0.644636</a:t>
            </a:r>
            <a:endParaRPr lang="en-US" sz="1361" dirty="0"/>
          </a:p>
        </p:txBody>
      </p:sp>
      <p:sp>
        <p:nvSpPr>
          <p:cNvPr id="72" name="Text 69"/>
          <p:cNvSpPr/>
          <p:nvPr/>
        </p:nvSpPr>
        <p:spPr>
          <a:xfrm>
            <a:off x="6816923" y="10580132"/>
            <a:ext cx="993696" cy="276582"/>
          </a:xfrm>
          <a:prstGeom prst="rect">
            <a:avLst/>
          </a:prstGeom>
          <a:noFill/>
          <a:ln/>
        </p:spPr>
        <p:txBody>
          <a:bodyPr wrap="none" rtlCol="0" anchor="t"/>
          <a:lstStyle/>
          <a:p>
            <a:pPr indent="0" marL="0">
              <a:lnSpc>
                <a:spcPts val="2177"/>
              </a:lnSpc>
              <a:buNone/>
            </a:pPr>
            <a:r>
              <a:rPr lang="en-US" sz="1361" dirty="0">
                <a:solidFill>
                  <a:srgbClr val="F9D933"/>
                </a:solidFill>
                <a:latin typeface="Syne" pitchFamily="34" charset="0"/>
                <a:ea typeface="Syne" pitchFamily="34" charset="-122"/>
                <a:cs typeface="Syne" pitchFamily="34" charset="-120"/>
              </a:rPr>
              <a:t>0.649165</a:t>
            </a:r>
            <a:endParaRPr lang="en-US" sz="1361" dirty="0"/>
          </a:p>
        </p:txBody>
      </p:sp>
      <p:sp>
        <p:nvSpPr>
          <p:cNvPr id="73" name="Text 70"/>
          <p:cNvSpPr/>
          <p:nvPr/>
        </p:nvSpPr>
        <p:spPr>
          <a:xfrm>
            <a:off x="8163758" y="10580132"/>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0.641673</a:t>
            </a:r>
            <a:endParaRPr lang="en-US" sz="1361" dirty="0"/>
          </a:p>
        </p:txBody>
      </p:sp>
      <p:sp>
        <p:nvSpPr>
          <p:cNvPr id="74" name="Text 71"/>
          <p:cNvSpPr/>
          <p:nvPr/>
        </p:nvSpPr>
        <p:spPr>
          <a:xfrm>
            <a:off x="9510593" y="10580132"/>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0.676034</a:t>
            </a:r>
            <a:endParaRPr lang="en-US" sz="1361" dirty="0"/>
          </a:p>
        </p:txBody>
      </p:sp>
      <p:sp>
        <p:nvSpPr>
          <p:cNvPr id="75" name="Text 72"/>
          <p:cNvSpPr/>
          <p:nvPr/>
        </p:nvSpPr>
        <p:spPr>
          <a:xfrm>
            <a:off x="10857428" y="10580132"/>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0.488889</a:t>
            </a:r>
            <a:endParaRPr lang="en-US" sz="1361" dirty="0"/>
          </a:p>
        </p:txBody>
      </p:sp>
      <p:sp>
        <p:nvSpPr>
          <p:cNvPr id="76" name="Shape 73"/>
          <p:cNvSpPr/>
          <p:nvPr/>
        </p:nvSpPr>
        <p:spPr>
          <a:xfrm>
            <a:off x="2602587" y="11244501"/>
            <a:ext cx="9425107" cy="498991"/>
          </a:xfrm>
          <a:prstGeom prst="rect">
            <a:avLst/>
          </a:prstGeom>
          <a:solidFill>
            <a:srgbClr val="000000">
              <a:alpha val="4000"/>
            </a:srgbClr>
          </a:solidFill>
          <a:ln/>
        </p:spPr>
      </p:sp>
      <p:sp>
        <p:nvSpPr>
          <p:cNvPr id="77" name="Text 74"/>
          <p:cNvSpPr/>
          <p:nvPr/>
        </p:nvSpPr>
        <p:spPr>
          <a:xfrm>
            <a:off x="2775466" y="11355705"/>
            <a:ext cx="99655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XGBoost</a:t>
            </a:r>
            <a:endParaRPr lang="en-US" sz="1361" dirty="0"/>
          </a:p>
        </p:txBody>
      </p:sp>
      <p:sp>
        <p:nvSpPr>
          <p:cNvPr id="78" name="Text 75"/>
          <p:cNvSpPr/>
          <p:nvPr/>
        </p:nvSpPr>
        <p:spPr>
          <a:xfrm>
            <a:off x="4125158" y="11355705"/>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0.627685</a:t>
            </a:r>
            <a:endParaRPr lang="en-US" sz="1361" dirty="0"/>
          </a:p>
        </p:txBody>
      </p:sp>
      <p:sp>
        <p:nvSpPr>
          <p:cNvPr id="79" name="Text 76"/>
          <p:cNvSpPr/>
          <p:nvPr/>
        </p:nvSpPr>
        <p:spPr>
          <a:xfrm>
            <a:off x="5471041" y="11355705"/>
            <a:ext cx="992743"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0.621597</a:t>
            </a:r>
            <a:endParaRPr lang="en-US" sz="1361" dirty="0"/>
          </a:p>
        </p:txBody>
      </p:sp>
      <p:sp>
        <p:nvSpPr>
          <p:cNvPr id="80" name="Text 77"/>
          <p:cNvSpPr/>
          <p:nvPr/>
        </p:nvSpPr>
        <p:spPr>
          <a:xfrm>
            <a:off x="6816923" y="11355705"/>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0.627685</a:t>
            </a:r>
            <a:endParaRPr lang="en-US" sz="1361" dirty="0"/>
          </a:p>
        </p:txBody>
      </p:sp>
      <p:sp>
        <p:nvSpPr>
          <p:cNvPr id="81" name="Text 78"/>
          <p:cNvSpPr/>
          <p:nvPr/>
        </p:nvSpPr>
        <p:spPr>
          <a:xfrm>
            <a:off x="8163758" y="11355705"/>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0.618134</a:t>
            </a:r>
            <a:endParaRPr lang="en-US" sz="1361" dirty="0"/>
          </a:p>
        </p:txBody>
      </p:sp>
      <p:sp>
        <p:nvSpPr>
          <p:cNvPr id="82" name="Text 79"/>
          <p:cNvSpPr/>
          <p:nvPr/>
        </p:nvSpPr>
        <p:spPr>
          <a:xfrm>
            <a:off x="9510593" y="11355705"/>
            <a:ext cx="99369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0.657020</a:t>
            </a:r>
            <a:endParaRPr lang="en-US" sz="1361" dirty="0"/>
          </a:p>
        </p:txBody>
      </p:sp>
      <p:sp>
        <p:nvSpPr>
          <p:cNvPr id="83" name="Text 80"/>
          <p:cNvSpPr/>
          <p:nvPr/>
        </p:nvSpPr>
        <p:spPr>
          <a:xfrm>
            <a:off x="10857428" y="11355705"/>
            <a:ext cx="9975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0.450000</a:t>
            </a:r>
            <a:endParaRPr lang="en-US" sz="136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52025">
              <a:alpha val="75000"/>
            </a:srgbClr>
          </a:solidFill>
          <a:ln/>
        </p:spPr>
      </p:sp>
      <p:sp>
        <p:nvSpPr>
          <p:cNvPr id="4" name="Text 1"/>
          <p:cNvSpPr/>
          <p:nvPr/>
        </p:nvSpPr>
        <p:spPr>
          <a:xfrm>
            <a:off x="2175748" y="517446"/>
            <a:ext cx="10278785" cy="1175861"/>
          </a:xfrm>
          <a:prstGeom prst="rect">
            <a:avLst/>
          </a:prstGeom>
          <a:noFill/>
          <a:ln/>
        </p:spPr>
        <p:txBody>
          <a:bodyPr wrap="square" rtlCol="0" anchor="t"/>
          <a:lstStyle/>
          <a:p>
            <a:pPr indent="0" marL="0">
              <a:lnSpc>
                <a:spcPts val="4630"/>
              </a:lnSpc>
              <a:buNone/>
            </a:pPr>
            <a:r>
              <a:rPr lang="en-US" sz="3704" b="1" dirty="0">
                <a:solidFill>
                  <a:srgbClr val="F0F4F1"/>
                </a:solidFill>
                <a:latin typeface="Syne" pitchFamily="34" charset="0"/>
                <a:ea typeface="Syne" pitchFamily="34" charset="-122"/>
                <a:cs typeface="Syne" pitchFamily="34" charset="-120"/>
              </a:rPr>
              <a:t>Model Evaluation and Interpretation</a:t>
            </a:r>
            <a:endParaRPr lang="en-US" sz="3704" dirty="0"/>
          </a:p>
        </p:txBody>
      </p:sp>
      <p:pic>
        <p:nvPicPr>
          <p:cNvPr id="5" name="Image 1" descr="preencoded.png">    </p:cNvPr>
          <p:cNvPicPr>
            <a:picLocks noChangeAspect="1"/>
          </p:cNvPicPr>
          <p:nvPr/>
        </p:nvPicPr>
        <p:blipFill>
          <a:blip r:embed="rId2"/>
          <a:stretch>
            <a:fillRect/>
          </a:stretch>
        </p:blipFill>
        <p:spPr>
          <a:xfrm>
            <a:off x="3897392" y="2069544"/>
            <a:ext cx="2128838" cy="1808321"/>
          </a:xfrm>
          <a:prstGeom prst="rect">
            <a:avLst/>
          </a:prstGeom>
        </p:spPr>
      </p:pic>
      <p:sp>
        <p:nvSpPr>
          <p:cNvPr id="6" name="Text 2"/>
          <p:cNvSpPr/>
          <p:nvPr/>
        </p:nvSpPr>
        <p:spPr>
          <a:xfrm>
            <a:off x="4683085" y="2748915"/>
            <a:ext cx="124420" cy="376357"/>
          </a:xfrm>
          <a:prstGeom prst="rect">
            <a:avLst/>
          </a:prstGeom>
          <a:noFill/>
          <a:ln/>
        </p:spPr>
        <p:txBody>
          <a:bodyPr wrap="none" rtlCol="0" anchor="t"/>
          <a:lstStyle/>
          <a:p>
            <a:pPr algn="ctr" indent="0" marL="0">
              <a:lnSpc>
                <a:spcPts val="2963"/>
              </a:lnSpc>
              <a:buNone/>
            </a:pPr>
            <a:r>
              <a:rPr lang="en-US" sz="1852" b="1" dirty="0">
                <a:solidFill>
                  <a:srgbClr val="D7E5D8"/>
                </a:solidFill>
                <a:latin typeface="Syne" pitchFamily="34" charset="0"/>
                <a:ea typeface="Syne" pitchFamily="34" charset="-122"/>
                <a:cs typeface="Syne" pitchFamily="34" charset="-120"/>
              </a:rPr>
              <a:t>1</a:t>
            </a:r>
            <a:endParaRPr lang="en-US" sz="1852" dirty="0"/>
          </a:p>
        </p:txBody>
      </p:sp>
      <p:sp>
        <p:nvSpPr>
          <p:cNvPr id="7" name="Text 3"/>
          <p:cNvSpPr/>
          <p:nvPr/>
        </p:nvSpPr>
        <p:spPr>
          <a:xfrm>
            <a:off x="5781437" y="2404705"/>
            <a:ext cx="3261360" cy="294084"/>
          </a:xfrm>
          <a:prstGeom prst="rect">
            <a:avLst/>
          </a:prstGeom>
          <a:noFill/>
          <a:ln/>
        </p:spPr>
        <p:txBody>
          <a:bodyPr wrap="none" rtlCol="0" anchor="t"/>
          <a:lstStyle/>
          <a:p>
            <a:pPr algn="l" indent="0" marL="0">
              <a:lnSpc>
                <a:spcPts val="2315"/>
              </a:lnSpc>
              <a:buNone/>
            </a:pPr>
            <a:r>
              <a:rPr lang="en-US" sz="1852" b="1" dirty="0">
                <a:solidFill>
                  <a:srgbClr val="D7E5D8"/>
                </a:solidFill>
                <a:latin typeface="Syne" pitchFamily="34" charset="0"/>
                <a:ea typeface="Syne" pitchFamily="34" charset="-122"/>
                <a:cs typeface="Syne" pitchFamily="34" charset="-120"/>
              </a:rPr>
              <a:t>Compare Models</a:t>
            </a:r>
            <a:endParaRPr lang="en-US" sz="1852" dirty="0"/>
          </a:p>
        </p:txBody>
      </p:sp>
      <p:sp>
        <p:nvSpPr>
          <p:cNvPr id="8" name="Text 4"/>
          <p:cNvSpPr/>
          <p:nvPr/>
        </p:nvSpPr>
        <p:spPr>
          <a:xfrm>
            <a:off x="5781437" y="2811661"/>
            <a:ext cx="3879652" cy="300990"/>
          </a:xfrm>
          <a:prstGeom prst="rect">
            <a:avLst/>
          </a:prstGeom>
          <a:noFill/>
          <a:ln/>
        </p:spPr>
        <p:txBody>
          <a:bodyPr wrap="none" rtlCol="0" anchor="t"/>
          <a:lstStyle/>
          <a:p>
            <a:pPr algn="l" indent="0" marL="0">
              <a:lnSpc>
                <a:spcPts val="2371"/>
              </a:lnSpc>
              <a:buNone/>
            </a:pPr>
            <a:r>
              <a:rPr lang="en-US" sz="1482" dirty="0">
                <a:solidFill>
                  <a:srgbClr val="D7E5D8"/>
                </a:solidFill>
                <a:latin typeface="Syne" pitchFamily="34" charset="0"/>
                <a:ea typeface="Syne" pitchFamily="34" charset="-122"/>
                <a:cs typeface="Syne" pitchFamily="34" charset="-120"/>
              </a:rPr>
              <a:t>Evaluate model performance using key metrics</a:t>
            </a:r>
            <a:endParaRPr lang="en-US" sz="1482" dirty="0"/>
          </a:p>
        </p:txBody>
      </p:sp>
      <p:sp>
        <p:nvSpPr>
          <p:cNvPr id="9" name="Shape 5"/>
          <p:cNvSpPr/>
          <p:nvPr/>
        </p:nvSpPr>
        <p:spPr>
          <a:xfrm>
            <a:off x="5640348" y="3450669"/>
            <a:ext cx="6767155" cy="18812"/>
          </a:xfrm>
          <a:prstGeom prst="roundRect">
            <a:avLst>
              <a:gd name="adj" fmla="val 450123"/>
            </a:avLst>
          </a:prstGeom>
          <a:solidFill>
            <a:srgbClr val="6D9121"/>
          </a:solidFill>
          <a:ln/>
        </p:spPr>
      </p:sp>
      <p:pic>
        <p:nvPicPr>
          <p:cNvPr id="10" name="Image 2" descr="preencoded.png">    </p:cNvPr>
          <p:cNvPicPr>
            <a:picLocks noChangeAspect="1"/>
          </p:cNvPicPr>
          <p:nvPr/>
        </p:nvPicPr>
        <p:blipFill>
          <a:blip r:embed="rId3"/>
          <a:stretch>
            <a:fillRect/>
          </a:stretch>
        </p:blipFill>
        <p:spPr>
          <a:xfrm>
            <a:off x="3049429" y="3494842"/>
            <a:ext cx="4257675" cy="1808321"/>
          </a:xfrm>
          <a:prstGeom prst="rect">
            <a:avLst/>
          </a:prstGeom>
        </p:spPr>
      </p:pic>
      <p:sp>
        <p:nvSpPr>
          <p:cNvPr id="11" name="Text 6"/>
          <p:cNvSpPr/>
          <p:nvPr/>
        </p:nvSpPr>
        <p:spPr>
          <a:xfrm>
            <a:off x="4627364" y="3995738"/>
            <a:ext cx="235863" cy="376357"/>
          </a:xfrm>
          <a:prstGeom prst="rect">
            <a:avLst/>
          </a:prstGeom>
          <a:noFill/>
          <a:ln/>
        </p:spPr>
        <p:txBody>
          <a:bodyPr wrap="none" rtlCol="0" anchor="t"/>
          <a:lstStyle/>
          <a:p>
            <a:pPr algn="ctr" indent="0" marL="0">
              <a:lnSpc>
                <a:spcPts val="2963"/>
              </a:lnSpc>
              <a:buNone/>
            </a:pPr>
            <a:r>
              <a:rPr lang="en-US" sz="1852" b="1" dirty="0">
                <a:solidFill>
                  <a:srgbClr val="D7E5D8"/>
                </a:solidFill>
                <a:latin typeface="Syne" pitchFamily="34" charset="0"/>
                <a:ea typeface="Syne" pitchFamily="34" charset="-122"/>
                <a:cs typeface="Syne" pitchFamily="34" charset="-120"/>
              </a:rPr>
              <a:t>2</a:t>
            </a:r>
            <a:endParaRPr lang="en-US" sz="1852" dirty="0"/>
          </a:p>
        </p:txBody>
      </p:sp>
      <p:sp>
        <p:nvSpPr>
          <p:cNvPr id="12" name="Text 7"/>
          <p:cNvSpPr/>
          <p:nvPr/>
        </p:nvSpPr>
        <p:spPr>
          <a:xfrm>
            <a:off x="6629519" y="3830003"/>
            <a:ext cx="3362206" cy="294084"/>
          </a:xfrm>
          <a:prstGeom prst="rect">
            <a:avLst/>
          </a:prstGeom>
          <a:noFill/>
          <a:ln/>
        </p:spPr>
        <p:txBody>
          <a:bodyPr wrap="none" rtlCol="0" anchor="t"/>
          <a:lstStyle/>
          <a:p>
            <a:pPr algn="l" indent="0" marL="0">
              <a:lnSpc>
                <a:spcPts val="2315"/>
              </a:lnSpc>
              <a:buNone/>
            </a:pPr>
            <a:r>
              <a:rPr lang="en-US" sz="1852" b="1" dirty="0">
                <a:solidFill>
                  <a:srgbClr val="D7E5D8"/>
                </a:solidFill>
                <a:latin typeface="Syne" pitchFamily="34" charset="0"/>
                <a:ea typeface="Syne" pitchFamily="34" charset="-122"/>
                <a:cs typeface="Syne" pitchFamily="34" charset="-120"/>
              </a:rPr>
              <a:t>Select Best Model</a:t>
            </a:r>
            <a:endParaRPr lang="en-US" sz="1852" dirty="0"/>
          </a:p>
        </p:txBody>
      </p:sp>
      <p:sp>
        <p:nvSpPr>
          <p:cNvPr id="13" name="Text 8"/>
          <p:cNvSpPr/>
          <p:nvPr/>
        </p:nvSpPr>
        <p:spPr>
          <a:xfrm>
            <a:off x="6629519" y="4236958"/>
            <a:ext cx="4341138" cy="300990"/>
          </a:xfrm>
          <a:prstGeom prst="rect">
            <a:avLst/>
          </a:prstGeom>
          <a:noFill/>
          <a:ln/>
        </p:spPr>
        <p:txBody>
          <a:bodyPr wrap="none" rtlCol="0" anchor="t"/>
          <a:lstStyle/>
          <a:p>
            <a:pPr algn="l" indent="0" marL="0">
              <a:lnSpc>
                <a:spcPts val="2371"/>
              </a:lnSpc>
              <a:buNone/>
            </a:pPr>
            <a:r>
              <a:rPr lang="en-US" sz="1482" dirty="0">
                <a:solidFill>
                  <a:srgbClr val="D7E5D8"/>
                </a:solidFill>
                <a:latin typeface="Syne" pitchFamily="34" charset="0"/>
                <a:ea typeface="Syne" pitchFamily="34" charset="-122"/>
                <a:cs typeface="Syne" pitchFamily="34" charset="-120"/>
              </a:rPr>
              <a:t>Choose the model with the highest recall (sensitivity)</a:t>
            </a:r>
            <a:endParaRPr lang="en-US" sz="1482" dirty="0"/>
          </a:p>
        </p:txBody>
      </p:sp>
      <p:sp>
        <p:nvSpPr>
          <p:cNvPr id="14" name="Shape 9"/>
          <p:cNvSpPr/>
          <p:nvPr/>
        </p:nvSpPr>
        <p:spPr>
          <a:xfrm>
            <a:off x="6488430" y="4875967"/>
            <a:ext cx="5919073" cy="18812"/>
          </a:xfrm>
          <a:prstGeom prst="roundRect">
            <a:avLst>
              <a:gd name="adj" fmla="val 450123"/>
            </a:avLst>
          </a:prstGeom>
          <a:solidFill>
            <a:srgbClr val="6D9121"/>
          </a:solidFill>
          <a:ln/>
        </p:spPr>
      </p:sp>
      <p:pic>
        <p:nvPicPr>
          <p:cNvPr id="15" name="Image 3" descr="preencoded.png">    </p:cNvPr>
          <p:cNvPicPr>
            <a:picLocks noChangeAspect="1"/>
          </p:cNvPicPr>
          <p:nvPr/>
        </p:nvPicPr>
        <p:blipFill>
          <a:blip r:embed="rId4"/>
          <a:stretch>
            <a:fillRect/>
          </a:stretch>
        </p:blipFill>
        <p:spPr>
          <a:xfrm>
            <a:off x="2201347" y="4920139"/>
            <a:ext cx="6386632" cy="1808321"/>
          </a:xfrm>
          <a:prstGeom prst="rect">
            <a:avLst/>
          </a:prstGeom>
        </p:spPr>
      </p:pic>
      <p:sp>
        <p:nvSpPr>
          <p:cNvPr id="16" name="Text 10"/>
          <p:cNvSpPr/>
          <p:nvPr/>
        </p:nvSpPr>
        <p:spPr>
          <a:xfrm>
            <a:off x="4621173" y="5421035"/>
            <a:ext cx="248126" cy="376357"/>
          </a:xfrm>
          <a:prstGeom prst="rect">
            <a:avLst/>
          </a:prstGeom>
          <a:noFill/>
          <a:ln/>
        </p:spPr>
        <p:txBody>
          <a:bodyPr wrap="none" rtlCol="0" anchor="t"/>
          <a:lstStyle/>
          <a:p>
            <a:pPr algn="ctr" indent="0" marL="0">
              <a:lnSpc>
                <a:spcPts val="2963"/>
              </a:lnSpc>
              <a:buNone/>
            </a:pPr>
            <a:r>
              <a:rPr lang="en-US" sz="1852" b="1" dirty="0">
                <a:solidFill>
                  <a:srgbClr val="D7E5D8"/>
                </a:solidFill>
                <a:latin typeface="Syne" pitchFamily="34" charset="0"/>
                <a:ea typeface="Syne" pitchFamily="34" charset="-122"/>
                <a:cs typeface="Syne" pitchFamily="34" charset="-120"/>
              </a:rPr>
              <a:t>3</a:t>
            </a:r>
            <a:endParaRPr lang="en-US" sz="1852" dirty="0"/>
          </a:p>
        </p:txBody>
      </p:sp>
      <p:sp>
        <p:nvSpPr>
          <p:cNvPr id="17" name="Text 11"/>
          <p:cNvSpPr/>
          <p:nvPr/>
        </p:nvSpPr>
        <p:spPr>
          <a:xfrm>
            <a:off x="7477363" y="5108258"/>
            <a:ext cx="4789051" cy="588169"/>
          </a:xfrm>
          <a:prstGeom prst="rect">
            <a:avLst/>
          </a:prstGeom>
          <a:noFill/>
          <a:ln/>
        </p:spPr>
        <p:txBody>
          <a:bodyPr wrap="square" rtlCol="0" anchor="t"/>
          <a:lstStyle/>
          <a:p>
            <a:pPr algn="l" indent="0" marL="0">
              <a:lnSpc>
                <a:spcPts val="2315"/>
              </a:lnSpc>
              <a:buNone/>
            </a:pPr>
            <a:r>
              <a:rPr lang="en-US" sz="1852" b="1" dirty="0">
                <a:solidFill>
                  <a:srgbClr val="D7E5D8"/>
                </a:solidFill>
                <a:latin typeface="Syne" pitchFamily="34" charset="0"/>
                <a:ea typeface="Syne" pitchFamily="34" charset="-122"/>
                <a:cs typeface="Syne" pitchFamily="34" charset="-120"/>
              </a:rPr>
              <a:t>Analyze Feature Importance</a:t>
            </a:r>
            <a:endParaRPr lang="en-US" sz="1852" dirty="0"/>
          </a:p>
        </p:txBody>
      </p:sp>
      <p:sp>
        <p:nvSpPr>
          <p:cNvPr id="18" name="Text 12"/>
          <p:cNvSpPr/>
          <p:nvPr/>
        </p:nvSpPr>
        <p:spPr>
          <a:xfrm>
            <a:off x="7477363" y="5809298"/>
            <a:ext cx="4789051" cy="300990"/>
          </a:xfrm>
          <a:prstGeom prst="rect">
            <a:avLst/>
          </a:prstGeom>
          <a:noFill/>
          <a:ln/>
        </p:spPr>
        <p:txBody>
          <a:bodyPr wrap="none" rtlCol="0" anchor="t"/>
          <a:lstStyle/>
          <a:p>
            <a:pPr algn="l" indent="0" marL="0">
              <a:lnSpc>
                <a:spcPts val="2371"/>
              </a:lnSpc>
              <a:buNone/>
            </a:pPr>
            <a:r>
              <a:rPr lang="en-US" sz="1482" dirty="0">
                <a:solidFill>
                  <a:srgbClr val="D7E5D8"/>
                </a:solidFill>
                <a:latin typeface="Syne" pitchFamily="34" charset="0"/>
                <a:ea typeface="Syne" pitchFamily="34" charset="-122"/>
                <a:cs typeface="Syne" pitchFamily="34" charset="-120"/>
              </a:rPr>
              <a:t>Conduct feature importance analysis</a:t>
            </a:r>
            <a:endParaRPr lang="en-US" sz="1482" dirty="0"/>
          </a:p>
        </p:txBody>
      </p:sp>
      <p:sp>
        <p:nvSpPr>
          <p:cNvPr id="19" name="Text 13"/>
          <p:cNvSpPr/>
          <p:nvPr/>
        </p:nvSpPr>
        <p:spPr>
          <a:xfrm>
            <a:off x="2175748" y="6509980"/>
            <a:ext cx="10278785" cy="1203960"/>
          </a:xfrm>
          <a:prstGeom prst="rect">
            <a:avLst/>
          </a:prstGeom>
          <a:noFill/>
          <a:ln/>
        </p:spPr>
        <p:txBody>
          <a:bodyPr wrap="square" rtlCol="0" anchor="t"/>
          <a:lstStyle/>
          <a:p>
            <a:pPr indent="0" marL="0">
              <a:lnSpc>
                <a:spcPts val="2371"/>
              </a:lnSpc>
              <a:buNone/>
            </a:pPr>
            <a:r>
              <a:rPr lang="en-US" sz="1482" dirty="0">
                <a:solidFill>
                  <a:srgbClr val="D7E5D8"/>
                </a:solidFill>
                <a:latin typeface="Syne" pitchFamily="34" charset="0"/>
                <a:ea typeface="Syne" pitchFamily="34" charset="-122"/>
                <a:cs typeface="Syne" pitchFamily="34" charset="-120"/>
              </a:rPr>
              <a:t>The model evaluation process includes comparing the performance of various models based on key metrics such as accuracy, precision, recall, and F1 score. The model with the highest recall was selected as the best model(Gradient Boosting). Additionally, feature importance analysis was performed to understand which attributes are most important for the model's predictions.</a:t>
            </a:r>
            <a:endParaRPr lang="en-US" sz="148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9985712"/>
          </a:xfrm>
          <a:prstGeom prst="rect">
            <a:avLst/>
          </a:prstGeom>
          <a:solidFill>
            <a:srgbClr val="152025">
              <a:alpha val="75000"/>
            </a:srgbClr>
          </a:solidFill>
          <a:ln/>
        </p:spPr>
      </p:sp>
      <p:sp>
        <p:nvSpPr>
          <p:cNvPr id="4" name="Text 1"/>
          <p:cNvSpPr/>
          <p:nvPr/>
        </p:nvSpPr>
        <p:spPr>
          <a:xfrm>
            <a:off x="2594967" y="475178"/>
            <a:ext cx="8315801" cy="431959"/>
          </a:xfrm>
          <a:prstGeom prst="rect">
            <a:avLst/>
          </a:prstGeom>
          <a:noFill/>
          <a:ln/>
        </p:spPr>
        <p:txBody>
          <a:bodyPr wrap="none" rtlCol="0" anchor="t"/>
          <a:lstStyle/>
          <a:p>
            <a:pPr indent="0" marL="0">
              <a:lnSpc>
                <a:spcPts val="3402"/>
              </a:lnSpc>
              <a:buNone/>
            </a:pPr>
            <a:r>
              <a:rPr lang="en-US" sz="2722" b="1" dirty="0">
                <a:solidFill>
                  <a:srgbClr val="F0F4F1"/>
                </a:solidFill>
                <a:latin typeface="Syne" pitchFamily="34" charset="0"/>
                <a:ea typeface="Syne" pitchFamily="34" charset="-122"/>
                <a:cs typeface="Syne" pitchFamily="34" charset="-120"/>
              </a:rPr>
              <a:t>Analyzing Feature Importance</a:t>
            </a:r>
            <a:endParaRPr lang="en-US" sz="2722" dirty="0"/>
          </a:p>
        </p:txBody>
      </p:sp>
      <p:pic>
        <p:nvPicPr>
          <p:cNvPr id="5" name="Image 1" descr="preencoded.png">    </p:cNvPr>
          <p:cNvPicPr>
            <a:picLocks noChangeAspect="1"/>
          </p:cNvPicPr>
          <p:nvPr/>
        </p:nvPicPr>
        <p:blipFill>
          <a:blip r:embed="rId2"/>
          <a:stretch>
            <a:fillRect/>
          </a:stretch>
        </p:blipFill>
        <p:spPr>
          <a:xfrm>
            <a:off x="2594967" y="1252776"/>
            <a:ext cx="9440347" cy="5627370"/>
          </a:xfrm>
          <a:prstGeom prst="rect">
            <a:avLst/>
          </a:prstGeom>
        </p:spPr>
      </p:pic>
      <p:sp>
        <p:nvSpPr>
          <p:cNvPr id="6" name="Text 2"/>
          <p:cNvSpPr/>
          <p:nvPr/>
        </p:nvSpPr>
        <p:spPr>
          <a:xfrm>
            <a:off x="2594967" y="7139345"/>
            <a:ext cx="7894439" cy="431959"/>
          </a:xfrm>
          <a:prstGeom prst="rect">
            <a:avLst/>
          </a:prstGeom>
          <a:noFill/>
          <a:ln/>
        </p:spPr>
        <p:txBody>
          <a:bodyPr wrap="none" rtlCol="0" anchor="t"/>
          <a:lstStyle/>
          <a:p>
            <a:pPr indent="0" marL="0">
              <a:lnSpc>
                <a:spcPts val="3402"/>
              </a:lnSpc>
              <a:buNone/>
            </a:pPr>
            <a:r>
              <a:rPr lang="en-US" sz="2722" b="1" dirty="0">
                <a:solidFill>
                  <a:srgbClr val="F0F4F1"/>
                </a:solidFill>
                <a:latin typeface="Syne" pitchFamily="34" charset="0"/>
                <a:ea typeface="Syne" pitchFamily="34" charset="-122"/>
                <a:cs typeface="Syne" pitchFamily="34" charset="-120"/>
              </a:rPr>
              <a:t>Feature Importance Analysis</a:t>
            </a:r>
            <a:endParaRPr lang="en-US" sz="2722" dirty="0"/>
          </a:p>
        </p:txBody>
      </p:sp>
      <p:sp>
        <p:nvSpPr>
          <p:cNvPr id="7" name="Text 3"/>
          <p:cNvSpPr/>
          <p:nvPr/>
        </p:nvSpPr>
        <p:spPr>
          <a:xfrm>
            <a:off x="2594967" y="7830503"/>
            <a:ext cx="9440347" cy="647938"/>
          </a:xfrm>
          <a:prstGeom prst="rect">
            <a:avLst/>
          </a:prstGeom>
          <a:noFill/>
          <a:ln/>
        </p:spPr>
        <p:txBody>
          <a:bodyPr wrap="square" rtlCol="0" anchor="t"/>
          <a:lstStyle/>
          <a:p>
            <a:pPr indent="0" marL="0">
              <a:lnSpc>
                <a:spcPts val="2552"/>
              </a:lnSpc>
              <a:buNone/>
            </a:pPr>
            <a:r>
              <a:rPr lang="en-US" sz="2041" b="1" dirty="0">
                <a:solidFill>
                  <a:srgbClr val="F0F4F1"/>
                </a:solidFill>
                <a:latin typeface="Syne" pitchFamily="34" charset="0"/>
                <a:ea typeface="Syne" pitchFamily="34" charset="-122"/>
                <a:cs typeface="Syne" pitchFamily="34" charset="-120"/>
              </a:rPr>
              <a:t>Key Attributes Impacting NBA Draft Predictions</a:t>
            </a:r>
            <a:endParaRPr lang="en-US" sz="2041" dirty="0"/>
          </a:p>
        </p:txBody>
      </p:sp>
      <p:sp>
        <p:nvSpPr>
          <p:cNvPr id="8" name="Text 4"/>
          <p:cNvSpPr/>
          <p:nvPr/>
        </p:nvSpPr>
        <p:spPr>
          <a:xfrm>
            <a:off x="2871311" y="8737640"/>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Year of NBA Combine Participation</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0.2126</a:t>
            </a:r>
            <a:endParaRPr lang="en-US" sz="1361" dirty="0"/>
          </a:p>
        </p:txBody>
      </p:sp>
      <p:sp>
        <p:nvSpPr>
          <p:cNvPr id="9" name="Text 5"/>
          <p:cNvSpPr/>
          <p:nvPr/>
        </p:nvSpPr>
        <p:spPr>
          <a:xfrm>
            <a:off x="3147893" y="9074706"/>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Recent performance data is highly valuable.</a:t>
            </a:r>
            <a:endParaRPr lang="en-US" sz="1361" dirty="0"/>
          </a:p>
        </p:txBody>
      </p:sp>
      <p:sp>
        <p:nvSpPr>
          <p:cNvPr id="10" name="Text 6"/>
          <p:cNvSpPr/>
          <p:nvPr/>
        </p:nvSpPr>
        <p:spPr>
          <a:xfrm>
            <a:off x="2871311" y="941177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Body Fat Percentage</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0.0905</a:t>
            </a:r>
            <a:endParaRPr lang="en-US" sz="1361" dirty="0"/>
          </a:p>
        </p:txBody>
      </p:sp>
      <p:sp>
        <p:nvSpPr>
          <p:cNvPr id="11" name="Text 7"/>
          <p:cNvSpPr/>
          <p:nvPr/>
        </p:nvSpPr>
        <p:spPr>
          <a:xfrm>
            <a:off x="3147893" y="9748838"/>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Indicates the player's physical condition.</a:t>
            </a:r>
            <a:endParaRPr lang="en-US" sz="1361" dirty="0"/>
          </a:p>
        </p:txBody>
      </p:sp>
      <p:sp>
        <p:nvSpPr>
          <p:cNvPr id="12" name="Text 8"/>
          <p:cNvSpPr/>
          <p:nvPr/>
        </p:nvSpPr>
        <p:spPr>
          <a:xfrm>
            <a:off x="2871311" y="1008590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Lateral Quickness</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0.0815</a:t>
            </a:r>
            <a:endParaRPr lang="en-US" sz="1361" dirty="0"/>
          </a:p>
        </p:txBody>
      </p:sp>
      <p:sp>
        <p:nvSpPr>
          <p:cNvPr id="13" name="Text 9"/>
          <p:cNvSpPr/>
          <p:nvPr/>
        </p:nvSpPr>
        <p:spPr>
          <a:xfrm>
            <a:off x="3147893" y="10422969"/>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Reflects the player's ability to move quickly.</a:t>
            </a:r>
            <a:endParaRPr lang="en-US" sz="1361" dirty="0"/>
          </a:p>
        </p:txBody>
      </p:sp>
      <p:sp>
        <p:nvSpPr>
          <p:cNvPr id="14" name="Text 10"/>
          <p:cNvSpPr/>
          <p:nvPr/>
        </p:nvSpPr>
        <p:spPr>
          <a:xfrm>
            <a:off x="2871311" y="1076003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Vertical Jump</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0.0691</a:t>
            </a:r>
            <a:endParaRPr lang="en-US" sz="1361" dirty="0"/>
          </a:p>
        </p:txBody>
      </p:sp>
      <p:sp>
        <p:nvSpPr>
          <p:cNvPr id="15" name="Text 11"/>
          <p:cNvSpPr/>
          <p:nvPr/>
        </p:nvSpPr>
        <p:spPr>
          <a:xfrm>
            <a:off x="3147893" y="11097101"/>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Indicates the player's explosiveness.</a:t>
            </a:r>
            <a:endParaRPr lang="en-US" sz="1361" dirty="0"/>
          </a:p>
        </p:txBody>
      </p:sp>
      <p:sp>
        <p:nvSpPr>
          <p:cNvPr id="16" name="Text 12"/>
          <p:cNvSpPr/>
          <p:nvPr/>
        </p:nvSpPr>
        <p:spPr>
          <a:xfrm>
            <a:off x="2871311" y="1143416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BMI (Body Mass Index)</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0.0690</a:t>
            </a:r>
            <a:endParaRPr lang="en-US" sz="1361" dirty="0"/>
          </a:p>
        </p:txBody>
      </p:sp>
      <p:sp>
        <p:nvSpPr>
          <p:cNvPr id="17" name="Text 13"/>
          <p:cNvSpPr/>
          <p:nvPr/>
        </p:nvSpPr>
        <p:spPr>
          <a:xfrm>
            <a:off x="3147893" y="11771233"/>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Reflects the player's body composition.</a:t>
            </a:r>
            <a:endParaRPr lang="en-US" sz="1361" dirty="0"/>
          </a:p>
        </p:txBody>
      </p:sp>
      <p:sp>
        <p:nvSpPr>
          <p:cNvPr id="18" name="Text 14"/>
          <p:cNvSpPr/>
          <p:nvPr/>
        </p:nvSpPr>
        <p:spPr>
          <a:xfrm>
            <a:off x="2871311" y="12108299"/>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Height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0.0680</a:t>
            </a:r>
            <a:endParaRPr lang="en-US" sz="1361" dirty="0"/>
          </a:p>
        </p:txBody>
      </p:sp>
      <p:sp>
        <p:nvSpPr>
          <p:cNvPr id="19" name="Text 15"/>
          <p:cNvSpPr/>
          <p:nvPr/>
        </p:nvSpPr>
        <p:spPr>
          <a:xfrm>
            <a:off x="3147893" y="12445365"/>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Crucial for both offense and defense.</a:t>
            </a:r>
            <a:endParaRPr lang="en-US" sz="1361" dirty="0"/>
          </a:p>
        </p:txBody>
      </p:sp>
      <p:sp>
        <p:nvSpPr>
          <p:cNvPr id="20" name="Text 16"/>
          <p:cNvSpPr/>
          <p:nvPr/>
        </p:nvSpPr>
        <p:spPr>
          <a:xfrm>
            <a:off x="2871311" y="12782431"/>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Wingspan</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0.0593</a:t>
            </a:r>
            <a:endParaRPr lang="en-US" sz="1361" dirty="0"/>
          </a:p>
        </p:txBody>
      </p:sp>
      <p:sp>
        <p:nvSpPr>
          <p:cNvPr id="21" name="Text 17"/>
          <p:cNvSpPr/>
          <p:nvPr/>
        </p:nvSpPr>
        <p:spPr>
          <a:xfrm>
            <a:off x="3147893" y="13119497"/>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Important for reach in both offense and defense.</a:t>
            </a:r>
            <a:endParaRPr lang="en-US" sz="1361" dirty="0"/>
          </a:p>
        </p:txBody>
      </p:sp>
      <p:sp>
        <p:nvSpPr>
          <p:cNvPr id="22" name="Text 18"/>
          <p:cNvSpPr/>
          <p:nvPr/>
        </p:nvSpPr>
        <p:spPr>
          <a:xfrm>
            <a:off x="2871311" y="13456563"/>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Standing Reach</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0.0535</a:t>
            </a:r>
            <a:endParaRPr lang="en-US" sz="1361" dirty="0"/>
          </a:p>
        </p:txBody>
      </p:sp>
      <p:sp>
        <p:nvSpPr>
          <p:cNvPr id="23" name="Text 19"/>
          <p:cNvSpPr/>
          <p:nvPr/>
        </p:nvSpPr>
        <p:spPr>
          <a:xfrm>
            <a:off x="3147893" y="13793629"/>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Key for defensive and offensive actions.</a:t>
            </a:r>
            <a:endParaRPr lang="en-US" sz="1361" dirty="0"/>
          </a:p>
        </p:txBody>
      </p:sp>
      <p:sp>
        <p:nvSpPr>
          <p:cNvPr id="24" name="Text 20"/>
          <p:cNvSpPr/>
          <p:nvPr/>
        </p:nvSpPr>
        <p:spPr>
          <a:xfrm>
            <a:off x="2871311" y="14130695"/>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Bench Press Reps</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0.0434</a:t>
            </a:r>
            <a:endParaRPr lang="en-US" sz="1361" dirty="0"/>
          </a:p>
        </p:txBody>
      </p:sp>
      <p:sp>
        <p:nvSpPr>
          <p:cNvPr id="25" name="Text 21"/>
          <p:cNvSpPr/>
          <p:nvPr/>
        </p:nvSpPr>
        <p:spPr>
          <a:xfrm>
            <a:off x="3147893" y="14467761"/>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Shows the player's upper body strength.</a:t>
            </a:r>
            <a:endParaRPr lang="en-US" sz="1361" dirty="0"/>
          </a:p>
        </p:txBody>
      </p:sp>
      <p:sp>
        <p:nvSpPr>
          <p:cNvPr id="26" name="Text 22"/>
          <p:cNvSpPr/>
          <p:nvPr/>
        </p:nvSpPr>
        <p:spPr>
          <a:xfrm>
            <a:off x="2871311" y="14804827"/>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Hand Width</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0.0412</a:t>
            </a:r>
            <a:endParaRPr lang="en-US" sz="1361" dirty="0"/>
          </a:p>
        </p:txBody>
      </p:sp>
      <p:sp>
        <p:nvSpPr>
          <p:cNvPr id="27" name="Text 23"/>
          <p:cNvSpPr/>
          <p:nvPr/>
        </p:nvSpPr>
        <p:spPr>
          <a:xfrm>
            <a:off x="3147893" y="15141892"/>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Indicates ball-handling skills.</a:t>
            </a:r>
            <a:endParaRPr lang="en-US" sz="1361" dirty="0"/>
          </a:p>
        </p:txBody>
      </p:sp>
      <p:sp>
        <p:nvSpPr>
          <p:cNvPr id="28" name="Text 24"/>
          <p:cNvSpPr/>
          <p:nvPr/>
        </p:nvSpPr>
        <p:spPr>
          <a:xfrm>
            <a:off x="2871311" y="15478958"/>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Maximum Vertical Jump</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0.0390</a:t>
            </a:r>
            <a:endParaRPr lang="en-US" sz="1361" dirty="0"/>
          </a:p>
        </p:txBody>
      </p:sp>
      <p:sp>
        <p:nvSpPr>
          <p:cNvPr id="29" name="Text 25"/>
          <p:cNvSpPr/>
          <p:nvPr/>
        </p:nvSpPr>
        <p:spPr>
          <a:xfrm>
            <a:off x="3147893" y="15816024"/>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Reflects the player's peak explosiveness.</a:t>
            </a:r>
            <a:endParaRPr lang="en-US" sz="1361" dirty="0"/>
          </a:p>
        </p:txBody>
      </p:sp>
      <p:sp>
        <p:nvSpPr>
          <p:cNvPr id="30" name="Text 26"/>
          <p:cNvSpPr/>
          <p:nvPr/>
        </p:nvSpPr>
        <p:spPr>
          <a:xfrm>
            <a:off x="2871311" y="16153090"/>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3/4 Court Sprint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0.0363</a:t>
            </a:r>
            <a:endParaRPr lang="en-US" sz="1361" dirty="0"/>
          </a:p>
        </p:txBody>
      </p:sp>
      <p:sp>
        <p:nvSpPr>
          <p:cNvPr id="31" name="Text 27"/>
          <p:cNvSpPr/>
          <p:nvPr/>
        </p:nvSpPr>
        <p:spPr>
          <a:xfrm>
            <a:off x="3147893" y="16490156"/>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Measures speed over a short distance.</a:t>
            </a:r>
            <a:endParaRPr lang="en-US" sz="1361" dirty="0"/>
          </a:p>
        </p:txBody>
      </p:sp>
      <p:sp>
        <p:nvSpPr>
          <p:cNvPr id="32" name="Text 28"/>
          <p:cNvSpPr/>
          <p:nvPr/>
        </p:nvSpPr>
        <p:spPr>
          <a:xfrm>
            <a:off x="2871311" y="16827222"/>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Weight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0.0360</a:t>
            </a:r>
            <a:endParaRPr lang="en-US" sz="1361" dirty="0"/>
          </a:p>
        </p:txBody>
      </p:sp>
      <p:sp>
        <p:nvSpPr>
          <p:cNvPr id="33" name="Text 29"/>
          <p:cNvSpPr/>
          <p:nvPr/>
        </p:nvSpPr>
        <p:spPr>
          <a:xfrm>
            <a:off x="3147893" y="17164288"/>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An indicator of the player's physical build.</a:t>
            </a:r>
            <a:endParaRPr lang="en-US" sz="1361" dirty="0"/>
          </a:p>
        </p:txBody>
      </p:sp>
      <p:sp>
        <p:nvSpPr>
          <p:cNvPr id="34" name="Text 30"/>
          <p:cNvSpPr/>
          <p:nvPr/>
        </p:nvSpPr>
        <p:spPr>
          <a:xfrm>
            <a:off x="2871311" y="17501354"/>
            <a:ext cx="9164003"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Modified Lane Agility</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t>
            </a:r>
            <a:pPr algn="l" indent="0" marL="0">
              <a:lnSpc>
                <a:spcPts val="2177"/>
              </a:lnSpc>
              <a:buNone/>
            </a:pPr>
            <a:r>
              <a:rPr lang="en-US" sz="1361" b="1" dirty="0">
                <a:solidFill>
                  <a:srgbClr val="D7E5D8"/>
                </a:solidFill>
                <a:latin typeface="Syne" pitchFamily="34" charset="0"/>
                <a:ea typeface="Syne" pitchFamily="34" charset="-122"/>
                <a:cs typeface="Syne" pitchFamily="34" charset="-120"/>
              </a:rPr>
              <a:t>0.0355</a:t>
            </a:r>
            <a:endParaRPr lang="en-US" sz="1361" dirty="0"/>
          </a:p>
        </p:txBody>
      </p:sp>
      <p:sp>
        <p:nvSpPr>
          <p:cNvPr id="35" name="Text 31"/>
          <p:cNvSpPr/>
          <p:nvPr/>
        </p:nvSpPr>
        <p:spPr>
          <a:xfrm>
            <a:off x="3147893" y="17838420"/>
            <a:ext cx="8887420" cy="276582"/>
          </a:xfrm>
          <a:prstGeom prst="rect">
            <a:avLst/>
          </a:prstGeom>
          <a:noFill/>
          <a:ln/>
        </p:spPr>
        <p:txBody>
          <a:bodyPr wrap="none" rtlCol="0" anchor="t"/>
          <a:lstStyle/>
          <a:p>
            <a:pPr algn="l" lvl="1" marL="685800" indent="-342900">
              <a:lnSpc>
                <a:spcPts val="2177"/>
              </a:lnSpc>
              <a:buSzPct val="100000"/>
              <a:buChar char="•"/>
            </a:pPr>
            <a:r>
              <a:rPr lang="en-US" sz="1361" b="1" dirty="0">
                <a:solidFill>
                  <a:srgbClr val="D7E5D8"/>
                </a:solidFill>
                <a:latin typeface="Syne" pitchFamily="34" charset="0"/>
                <a:ea typeface="Syne" pitchFamily="34" charset="-122"/>
                <a:cs typeface="Syne" pitchFamily="34" charset="-120"/>
              </a:rPr>
              <a:t>Insight</a:t>
            </a:r>
            <a:pPr algn="l" lvl="1" indent="0" marL="0">
              <a:lnSpc>
                <a:spcPts val="2177"/>
              </a:lnSpc>
              <a:buNone/>
            </a:pPr>
            <a:r>
              <a:rPr lang="en-US" sz="1361" dirty="0">
                <a:solidFill>
                  <a:srgbClr val="D7E5D8"/>
                </a:solidFill>
                <a:latin typeface="Syne" pitchFamily="34" charset="0"/>
                <a:ea typeface="Syne" pitchFamily="34" charset="-122"/>
                <a:cs typeface="Syne" pitchFamily="34" charset="-120"/>
              </a:rPr>
              <a:t>: Indicates the player's agility and endurance.</a:t>
            </a:r>
            <a:endParaRPr lang="en-US" sz="1361" dirty="0"/>
          </a:p>
        </p:txBody>
      </p:sp>
      <p:sp>
        <p:nvSpPr>
          <p:cNvPr id="36" name="Text 32"/>
          <p:cNvSpPr/>
          <p:nvPr/>
        </p:nvSpPr>
        <p:spPr>
          <a:xfrm>
            <a:off x="2594967" y="18374201"/>
            <a:ext cx="5313164" cy="323969"/>
          </a:xfrm>
          <a:prstGeom prst="rect">
            <a:avLst/>
          </a:prstGeom>
          <a:noFill/>
          <a:ln/>
        </p:spPr>
        <p:txBody>
          <a:bodyPr wrap="none" rtlCol="0" anchor="t"/>
          <a:lstStyle/>
          <a:p>
            <a:pPr indent="0" marL="0">
              <a:lnSpc>
                <a:spcPts val="2552"/>
              </a:lnSpc>
              <a:buNone/>
            </a:pPr>
            <a:r>
              <a:rPr lang="en-US" sz="2041" b="1" dirty="0">
                <a:solidFill>
                  <a:srgbClr val="F0F4F1"/>
                </a:solidFill>
                <a:latin typeface="Syne" pitchFamily="34" charset="0"/>
                <a:ea typeface="Syne" pitchFamily="34" charset="-122"/>
                <a:cs typeface="Syne" pitchFamily="34" charset="-120"/>
              </a:rPr>
              <a:t>Application in NBA Teams</a:t>
            </a:r>
            <a:endParaRPr lang="en-US" sz="2041" dirty="0"/>
          </a:p>
        </p:txBody>
      </p:sp>
      <p:sp>
        <p:nvSpPr>
          <p:cNvPr id="37" name="Text 33"/>
          <p:cNvSpPr/>
          <p:nvPr/>
        </p:nvSpPr>
        <p:spPr>
          <a:xfrm>
            <a:off x="2594967" y="18957369"/>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These attributes collectively provide NBA teams with a comprehensive evaluation of a player's readiness and potential impact on the court.</a:t>
            </a:r>
            <a:endParaRPr lang="en-US" sz="136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64037" y="1624251"/>
            <a:ext cx="9706451" cy="771525"/>
          </a:xfrm>
          <a:prstGeom prst="rect">
            <a:avLst/>
          </a:prstGeom>
          <a:noFill/>
          <a:ln/>
        </p:spPr>
        <p:txBody>
          <a:bodyPr wrap="non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Model Optimization</a:t>
            </a:r>
            <a:endParaRPr lang="en-US" sz="4860" dirty="0"/>
          </a:p>
        </p:txBody>
      </p:sp>
      <p:sp>
        <p:nvSpPr>
          <p:cNvPr id="5" name="Text 2"/>
          <p:cNvSpPr/>
          <p:nvPr/>
        </p:nvSpPr>
        <p:spPr>
          <a:xfrm>
            <a:off x="864037" y="2889528"/>
            <a:ext cx="12902327" cy="790099"/>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{'Accuracy': 0.6539379474940334, 'Precision': 0.6497070343443696, </a:t>
            </a:r>
            <a:pPr indent="0" marL="0">
              <a:lnSpc>
                <a:spcPts val="3110"/>
              </a:lnSpc>
              <a:buNone/>
            </a:pPr>
            <a:r>
              <a:rPr lang="en-US" sz="1944" dirty="0">
                <a:solidFill>
                  <a:srgbClr val="F44444"/>
                </a:solidFill>
                <a:latin typeface="Syne" pitchFamily="34" charset="0"/>
                <a:ea typeface="Syne" pitchFamily="34" charset="-122"/>
                <a:cs typeface="Syne" pitchFamily="34" charset="-120"/>
              </a:rPr>
              <a:t>'Recall': 0.6539379474940334</a:t>
            </a:r>
            <a:pPr indent="0" marL="0">
              <a:lnSpc>
                <a:spcPts val="3110"/>
              </a:lnSpc>
              <a:buNone/>
            </a:pPr>
            <a:r>
              <a:rPr lang="en-US" sz="1944" dirty="0">
                <a:solidFill>
                  <a:srgbClr val="D7E5D8"/>
                </a:solidFill>
                <a:latin typeface="Syne" pitchFamily="34" charset="0"/>
                <a:ea typeface="Syne" pitchFamily="34" charset="-122"/>
                <a:cs typeface="Syne" pitchFamily="34" charset="-120"/>
              </a:rPr>
              <a:t>, 'F1 Score': 0.646548411226029, 'ROC-AUC': 0.6652022315202233, 'Specificity': 0.49444444444444446}</a:t>
            </a:r>
            <a:endParaRPr lang="en-US" sz="1944" dirty="0"/>
          </a:p>
        </p:txBody>
      </p:sp>
      <p:sp>
        <p:nvSpPr>
          <p:cNvPr id="6" name="Text 3"/>
          <p:cNvSpPr/>
          <p:nvPr/>
        </p:nvSpPr>
        <p:spPr>
          <a:xfrm>
            <a:off x="864037" y="3957280"/>
            <a:ext cx="12902327" cy="1185148"/>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This process focuses on improving the model by emphasizing the key features for predicting NBA draft outcomes. Initially, a gradient boosting model was used to identify feature importance, then features with importance scores greater than 0.02 were selected to retrain the model, in order to improve the recall. </a:t>
            </a:r>
            <a:endParaRPr lang="en-US" sz="1944" dirty="0"/>
          </a:p>
        </p:txBody>
      </p:sp>
      <p:sp>
        <p:nvSpPr>
          <p:cNvPr id="7" name="Text 4"/>
          <p:cNvSpPr/>
          <p:nvPr/>
        </p:nvSpPr>
        <p:spPr>
          <a:xfrm>
            <a:off x="864037" y="5420082"/>
            <a:ext cx="12902327" cy="1185148"/>
          </a:xfrm>
          <a:prstGeom prst="rect">
            <a:avLst/>
          </a:prstGeom>
          <a:noFill/>
          <a:ln/>
        </p:spPr>
        <p:txBody>
          <a:bodyPr wrap="square" rtlCol="0" anchor="t"/>
          <a:lstStyle/>
          <a:p>
            <a:pPr indent="0" marL="0">
              <a:lnSpc>
                <a:spcPts val="3110"/>
              </a:lnSpc>
              <a:buNone/>
            </a:pPr>
            <a:r>
              <a:rPr lang="en-US" sz="1944" dirty="0">
                <a:solidFill>
                  <a:srgbClr val="F9D933"/>
                </a:solidFill>
                <a:latin typeface="Syne" pitchFamily="34" charset="0"/>
                <a:ea typeface="Syne" pitchFamily="34" charset="-122"/>
                <a:cs typeface="Syne" pitchFamily="34" charset="-120"/>
              </a:rPr>
              <a:t>The main recall metric increased from 0.6420 to 0.6516</a:t>
            </a:r>
            <a:pPr indent="0" marL="0">
              <a:lnSpc>
                <a:spcPts val="3110"/>
              </a:lnSpc>
              <a:buNone/>
            </a:pPr>
            <a:r>
              <a:rPr lang="en-US" sz="1944" dirty="0">
                <a:solidFill>
                  <a:srgbClr val="D7E5D8"/>
                </a:solidFill>
                <a:latin typeface="Syne" pitchFamily="34" charset="0"/>
                <a:ea typeface="Syne" pitchFamily="34" charset="-122"/>
                <a:cs typeface="Syne" pitchFamily="34" charset="-120"/>
              </a:rPr>
              <a:t>, enhancing the model's ability to correctly identify all selected players while minimizing false positives. This ensures comprehensive identification of potential draftees, which is critical for effective scouting and decision-making.</a:t>
            </a: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64037" y="1795582"/>
            <a:ext cx="7519630" cy="771525"/>
          </a:xfrm>
          <a:prstGeom prst="rect">
            <a:avLst/>
          </a:prstGeom>
          <a:noFill/>
          <a:ln/>
        </p:spPr>
        <p:txBody>
          <a:bodyPr wrap="non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Key Challenges</a:t>
            </a:r>
            <a:endParaRPr lang="en-US" sz="4860" dirty="0"/>
          </a:p>
        </p:txBody>
      </p:sp>
      <p:pic>
        <p:nvPicPr>
          <p:cNvPr id="5" name="Image 1" descr="preencoded.png">    </p:cNvPr>
          <p:cNvPicPr>
            <a:picLocks noChangeAspect="1"/>
          </p:cNvPicPr>
          <p:nvPr/>
        </p:nvPicPr>
        <p:blipFill>
          <a:blip r:embed="rId2"/>
          <a:stretch>
            <a:fillRect/>
          </a:stretch>
        </p:blipFill>
        <p:spPr>
          <a:xfrm>
            <a:off x="864037" y="3060859"/>
            <a:ext cx="617220" cy="617220"/>
          </a:xfrm>
          <a:prstGeom prst="rect">
            <a:avLst/>
          </a:prstGeom>
        </p:spPr>
      </p:pic>
      <p:sp>
        <p:nvSpPr>
          <p:cNvPr id="6" name="Text 2"/>
          <p:cNvSpPr/>
          <p:nvPr/>
        </p:nvSpPr>
        <p:spPr>
          <a:xfrm>
            <a:off x="864037" y="3924895"/>
            <a:ext cx="3186470"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Missing Data</a:t>
            </a:r>
            <a:endParaRPr lang="en-US" sz="2430" dirty="0"/>
          </a:p>
        </p:txBody>
      </p:sp>
      <p:sp>
        <p:nvSpPr>
          <p:cNvPr id="7" name="Text 3"/>
          <p:cNvSpPr/>
          <p:nvPr/>
        </p:nvSpPr>
        <p:spPr>
          <a:xfrm>
            <a:off x="864037" y="4458772"/>
            <a:ext cx="4053840" cy="1975247"/>
          </a:xfrm>
          <a:prstGeom prst="rect">
            <a:avLst/>
          </a:prstGeom>
          <a:noFill/>
          <a:ln/>
        </p:spPr>
        <p:txBody>
          <a:bodyPr wrap="squar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Addressing missing data in the dataset is a critical challenge, requiring careful imputation techniques to ensure model reliability.</a:t>
            </a:r>
            <a:endParaRPr lang="en-US" sz="1944" dirty="0"/>
          </a:p>
        </p:txBody>
      </p:sp>
      <p:pic>
        <p:nvPicPr>
          <p:cNvPr id="8" name="Image 2" descr="preencoded.png">    </p:cNvPr>
          <p:cNvPicPr>
            <a:picLocks noChangeAspect="1"/>
          </p:cNvPicPr>
          <p:nvPr/>
        </p:nvPicPr>
        <p:blipFill>
          <a:blip r:embed="rId3"/>
          <a:stretch>
            <a:fillRect/>
          </a:stretch>
        </p:blipFill>
        <p:spPr>
          <a:xfrm>
            <a:off x="5288161" y="3060859"/>
            <a:ext cx="617220" cy="617220"/>
          </a:xfrm>
          <a:prstGeom prst="rect">
            <a:avLst/>
          </a:prstGeom>
        </p:spPr>
      </p:pic>
      <p:sp>
        <p:nvSpPr>
          <p:cNvPr id="9" name="Text 4"/>
          <p:cNvSpPr/>
          <p:nvPr/>
        </p:nvSpPr>
        <p:spPr>
          <a:xfrm>
            <a:off x="5288161" y="3924895"/>
            <a:ext cx="4053959" cy="771525"/>
          </a:xfrm>
          <a:prstGeom prst="rect">
            <a:avLst/>
          </a:prstGeom>
          <a:noFill/>
          <a:ln/>
        </p:spPr>
        <p:txBody>
          <a:bodyPr wrap="squar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Model Generalization</a:t>
            </a:r>
            <a:endParaRPr lang="en-US" sz="2430" dirty="0"/>
          </a:p>
        </p:txBody>
      </p:sp>
      <p:sp>
        <p:nvSpPr>
          <p:cNvPr id="10" name="Text 5"/>
          <p:cNvSpPr/>
          <p:nvPr/>
        </p:nvSpPr>
        <p:spPr>
          <a:xfrm>
            <a:off x="5288161" y="4844534"/>
            <a:ext cx="4053959" cy="1185148"/>
          </a:xfrm>
          <a:prstGeom prst="rect">
            <a:avLst/>
          </a:prstGeom>
          <a:noFill/>
          <a:ln/>
        </p:spPr>
        <p:txBody>
          <a:bodyPr wrap="squar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Ensuring the model can generalize well to unseen data is crucial for its practical viability.</a:t>
            </a:r>
            <a:endParaRPr lang="en-US" sz="1944" dirty="0"/>
          </a:p>
        </p:txBody>
      </p:sp>
      <p:pic>
        <p:nvPicPr>
          <p:cNvPr id="11" name="Image 3" descr="preencoded.png">    </p:cNvPr>
          <p:cNvPicPr>
            <a:picLocks noChangeAspect="1"/>
          </p:cNvPicPr>
          <p:nvPr/>
        </p:nvPicPr>
        <p:blipFill>
          <a:blip r:embed="rId4"/>
          <a:stretch>
            <a:fillRect/>
          </a:stretch>
        </p:blipFill>
        <p:spPr>
          <a:xfrm>
            <a:off x="9712404" y="3060859"/>
            <a:ext cx="617220" cy="617220"/>
          </a:xfrm>
          <a:prstGeom prst="rect">
            <a:avLst/>
          </a:prstGeom>
        </p:spPr>
      </p:pic>
      <p:sp>
        <p:nvSpPr>
          <p:cNvPr id="12" name="Text 6"/>
          <p:cNvSpPr/>
          <p:nvPr/>
        </p:nvSpPr>
        <p:spPr>
          <a:xfrm>
            <a:off x="9712404" y="3924895"/>
            <a:ext cx="4053959" cy="771525"/>
          </a:xfrm>
          <a:prstGeom prst="rect">
            <a:avLst/>
          </a:prstGeom>
          <a:noFill/>
          <a:ln/>
        </p:spPr>
        <p:txBody>
          <a:bodyPr wrap="squar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Balancing Metrics</a:t>
            </a:r>
            <a:endParaRPr lang="en-US" sz="2430" dirty="0"/>
          </a:p>
        </p:txBody>
      </p:sp>
      <p:sp>
        <p:nvSpPr>
          <p:cNvPr id="13" name="Text 7"/>
          <p:cNvSpPr/>
          <p:nvPr/>
        </p:nvSpPr>
        <p:spPr>
          <a:xfrm>
            <a:off x="9712404" y="4844534"/>
            <a:ext cx="4053959" cy="1580198"/>
          </a:xfrm>
          <a:prstGeom prst="rect">
            <a:avLst/>
          </a:prstGeom>
          <a:noFill/>
          <a:ln/>
        </p:spPr>
        <p:txBody>
          <a:bodyPr wrap="squar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Balancing different performance metrics, such as accuracy and recall, is necessary to optimize the model for project goals.</a:t>
            </a:r>
            <a:endParaRPr lang="en-US" sz="194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775097" y="799981"/>
            <a:ext cx="9422606" cy="1383983"/>
          </a:xfrm>
          <a:prstGeom prst="rect">
            <a:avLst/>
          </a:prstGeom>
          <a:noFill/>
          <a:ln/>
        </p:spPr>
        <p:txBody>
          <a:bodyPr wrap="square" rtlCol="0" anchor="t"/>
          <a:lstStyle/>
          <a:p>
            <a:pPr indent="0" marL="0">
              <a:lnSpc>
                <a:spcPts val="5449"/>
              </a:lnSpc>
              <a:buNone/>
            </a:pPr>
            <a:r>
              <a:rPr lang="en-US" sz="4359" b="1" dirty="0">
                <a:solidFill>
                  <a:srgbClr val="F0F4F1"/>
                </a:solidFill>
                <a:latin typeface="Syne" pitchFamily="34" charset="0"/>
                <a:ea typeface="Syne" pitchFamily="34" charset="-122"/>
                <a:cs typeface="Syne" pitchFamily="34" charset="-120"/>
              </a:rPr>
              <a:t>Implemented Solutions</a:t>
            </a:r>
            <a:endParaRPr lang="en-US" sz="4359" dirty="0"/>
          </a:p>
        </p:txBody>
      </p:sp>
      <p:sp>
        <p:nvSpPr>
          <p:cNvPr id="6" name="Shape 2"/>
          <p:cNvSpPr/>
          <p:nvPr/>
        </p:nvSpPr>
        <p:spPr>
          <a:xfrm>
            <a:off x="775097" y="2516148"/>
            <a:ext cx="4600575" cy="3046333"/>
          </a:xfrm>
          <a:prstGeom prst="roundRect">
            <a:avLst>
              <a:gd name="adj" fmla="val 3271"/>
            </a:avLst>
          </a:prstGeom>
          <a:solidFill>
            <a:srgbClr val="547808"/>
          </a:solidFill>
          <a:ln w="7620">
            <a:solidFill>
              <a:srgbClr val="6D9121"/>
            </a:solidFill>
            <a:prstDash val="solid"/>
          </a:ln>
        </p:spPr>
      </p:sp>
      <p:sp>
        <p:nvSpPr>
          <p:cNvPr id="7" name="Text 3"/>
          <p:cNvSpPr/>
          <p:nvPr/>
        </p:nvSpPr>
        <p:spPr>
          <a:xfrm>
            <a:off x="1004173" y="2745224"/>
            <a:ext cx="4142423" cy="1037987"/>
          </a:xfrm>
          <a:prstGeom prst="rect">
            <a:avLst/>
          </a:prstGeom>
          <a:noFill/>
          <a:ln/>
        </p:spPr>
        <p:txBody>
          <a:bodyPr wrap="square" rtlCol="0" anchor="t"/>
          <a:lstStyle/>
          <a:p>
            <a:pPr indent="0" marL="0">
              <a:lnSpc>
                <a:spcPts val="2725"/>
              </a:lnSpc>
              <a:buNone/>
            </a:pPr>
            <a:r>
              <a:rPr lang="en-US" sz="2180" b="1" dirty="0">
                <a:solidFill>
                  <a:srgbClr val="D7E5D8"/>
                </a:solidFill>
                <a:latin typeface="Syne" pitchFamily="34" charset="0"/>
                <a:ea typeface="Syne" pitchFamily="34" charset="-122"/>
                <a:cs typeface="Syne" pitchFamily="34" charset="-120"/>
              </a:rPr>
              <a:t>Techniques for Handling Missing Values</a:t>
            </a:r>
            <a:endParaRPr lang="en-US" sz="2180" dirty="0"/>
          </a:p>
        </p:txBody>
      </p:sp>
      <p:sp>
        <p:nvSpPr>
          <p:cNvPr id="8" name="Text 4"/>
          <p:cNvSpPr/>
          <p:nvPr/>
        </p:nvSpPr>
        <p:spPr>
          <a:xfrm>
            <a:off x="1004173" y="3916085"/>
            <a:ext cx="4142423" cy="1417320"/>
          </a:xfrm>
          <a:prstGeom prst="rect">
            <a:avLst/>
          </a:prstGeom>
          <a:noFill/>
          <a:ln/>
        </p:spPr>
        <p:txBody>
          <a:bodyPr wrap="square" rtlCol="0" anchor="t"/>
          <a:lstStyle/>
          <a:p>
            <a:pPr indent="0" marL="0">
              <a:lnSpc>
                <a:spcPts val="2790"/>
              </a:lnSpc>
              <a:buNone/>
            </a:pPr>
            <a:r>
              <a:rPr lang="en-US" sz="1744" dirty="0">
                <a:solidFill>
                  <a:srgbClr val="D7E5D8"/>
                </a:solidFill>
                <a:latin typeface="Syne" pitchFamily="34" charset="0"/>
                <a:ea typeface="Syne" pitchFamily="34" charset="-122"/>
                <a:cs typeface="Syne" pitchFamily="34" charset="-120"/>
              </a:rPr>
              <a:t>Using imputation techniques to address missing values in the dataset, ensuring the machine learning model is trained on complete and reliable data.</a:t>
            </a:r>
            <a:endParaRPr lang="en-US" sz="1744" dirty="0"/>
          </a:p>
        </p:txBody>
      </p:sp>
      <p:sp>
        <p:nvSpPr>
          <p:cNvPr id="9" name="Shape 5"/>
          <p:cNvSpPr/>
          <p:nvPr/>
        </p:nvSpPr>
        <p:spPr>
          <a:xfrm>
            <a:off x="5597128" y="2516148"/>
            <a:ext cx="4600575" cy="3046333"/>
          </a:xfrm>
          <a:prstGeom prst="roundRect">
            <a:avLst>
              <a:gd name="adj" fmla="val 3271"/>
            </a:avLst>
          </a:prstGeom>
          <a:solidFill>
            <a:srgbClr val="547808"/>
          </a:solidFill>
          <a:ln w="7620">
            <a:solidFill>
              <a:srgbClr val="6D9121"/>
            </a:solidFill>
            <a:prstDash val="solid"/>
          </a:ln>
        </p:spPr>
      </p:sp>
      <p:sp>
        <p:nvSpPr>
          <p:cNvPr id="10" name="Text 6"/>
          <p:cNvSpPr/>
          <p:nvPr/>
        </p:nvSpPr>
        <p:spPr>
          <a:xfrm>
            <a:off x="5826204" y="2745224"/>
            <a:ext cx="3628430" cy="345996"/>
          </a:xfrm>
          <a:prstGeom prst="rect">
            <a:avLst/>
          </a:prstGeom>
          <a:noFill/>
          <a:ln/>
        </p:spPr>
        <p:txBody>
          <a:bodyPr wrap="none" rtlCol="0" anchor="t"/>
          <a:lstStyle/>
          <a:p>
            <a:pPr indent="0" marL="0">
              <a:lnSpc>
                <a:spcPts val="2725"/>
              </a:lnSpc>
              <a:buNone/>
            </a:pPr>
            <a:r>
              <a:rPr lang="en-US" sz="2180" b="1" dirty="0">
                <a:solidFill>
                  <a:srgbClr val="D7E5D8"/>
                </a:solidFill>
                <a:latin typeface="Syne" pitchFamily="34" charset="0"/>
                <a:ea typeface="Syne" pitchFamily="34" charset="-122"/>
                <a:cs typeface="Syne" pitchFamily="34" charset="-120"/>
              </a:rPr>
              <a:t>Cross-Validation</a:t>
            </a:r>
            <a:endParaRPr lang="en-US" sz="2180" dirty="0"/>
          </a:p>
        </p:txBody>
      </p:sp>
      <p:sp>
        <p:nvSpPr>
          <p:cNvPr id="11" name="Text 7"/>
          <p:cNvSpPr/>
          <p:nvPr/>
        </p:nvSpPr>
        <p:spPr>
          <a:xfrm>
            <a:off x="5826204" y="3224093"/>
            <a:ext cx="4142423" cy="1062990"/>
          </a:xfrm>
          <a:prstGeom prst="rect">
            <a:avLst/>
          </a:prstGeom>
          <a:noFill/>
          <a:ln/>
        </p:spPr>
        <p:txBody>
          <a:bodyPr wrap="square" rtlCol="0" anchor="t"/>
          <a:lstStyle/>
          <a:p>
            <a:pPr indent="0" marL="0">
              <a:lnSpc>
                <a:spcPts val="2790"/>
              </a:lnSpc>
              <a:buNone/>
            </a:pPr>
            <a:r>
              <a:rPr lang="en-US" sz="1744" dirty="0">
                <a:solidFill>
                  <a:srgbClr val="D7E5D8"/>
                </a:solidFill>
                <a:latin typeface="Syne" pitchFamily="34" charset="0"/>
                <a:ea typeface="Syne" pitchFamily="34" charset="-122"/>
                <a:cs typeface="Syne" pitchFamily="34" charset="-120"/>
              </a:rPr>
              <a:t>Applying cross-validation to avoid overfitting and ensure the model can generalize well to unseen data.</a:t>
            </a:r>
            <a:endParaRPr lang="en-US" sz="1744" dirty="0"/>
          </a:p>
        </p:txBody>
      </p:sp>
      <p:sp>
        <p:nvSpPr>
          <p:cNvPr id="12" name="Shape 8"/>
          <p:cNvSpPr/>
          <p:nvPr/>
        </p:nvSpPr>
        <p:spPr>
          <a:xfrm>
            <a:off x="775097" y="5783937"/>
            <a:ext cx="9422606" cy="1645682"/>
          </a:xfrm>
          <a:prstGeom prst="roundRect">
            <a:avLst>
              <a:gd name="adj" fmla="val 6056"/>
            </a:avLst>
          </a:prstGeom>
          <a:solidFill>
            <a:srgbClr val="547808"/>
          </a:solidFill>
          <a:ln w="7620">
            <a:solidFill>
              <a:srgbClr val="6D9121"/>
            </a:solidFill>
            <a:prstDash val="solid"/>
          </a:ln>
        </p:spPr>
      </p:sp>
      <p:sp>
        <p:nvSpPr>
          <p:cNvPr id="13" name="Text 9"/>
          <p:cNvSpPr/>
          <p:nvPr/>
        </p:nvSpPr>
        <p:spPr>
          <a:xfrm>
            <a:off x="1004173" y="6013013"/>
            <a:ext cx="4113490" cy="345996"/>
          </a:xfrm>
          <a:prstGeom prst="rect">
            <a:avLst/>
          </a:prstGeom>
          <a:noFill/>
          <a:ln/>
        </p:spPr>
        <p:txBody>
          <a:bodyPr wrap="none" rtlCol="0" anchor="t"/>
          <a:lstStyle/>
          <a:p>
            <a:pPr indent="0" marL="0">
              <a:lnSpc>
                <a:spcPts val="2725"/>
              </a:lnSpc>
              <a:buNone/>
            </a:pPr>
            <a:r>
              <a:rPr lang="en-US" sz="2180" b="1" dirty="0">
                <a:solidFill>
                  <a:srgbClr val="D7E5D8"/>
                </a:solidFill>
                <a:latin typeface="Syne" pitchFamily="34" charset="0"/>
                <a:ea typeface="Syne" pitchFamily="34" charset="-122"/>
                <a:cs typeface="Syne" pitchFamily="34" charset="-120"/>
              </a:rPr>
              <a:t>Focusing on Recall</a:t>
            </a:r>
            <a:endParaRPr lang="en-US" sz="2180" dirty="0"/>
          </a:p>
        </p:txBody>
      </p:sp>
      <p:sp>
        <p:nvSpPr>
          <p:cNvPr id="14" name="Text 10"/>
          <p:cNvSpPr/>
          <p:nvPr/>
        </p:nvSpPr>
        <p:spPr>
          <a:xfrm>
            <a:off x="1004173" y="6491883"/>
            <a:ext cx="8964454" cy="708660"/>
          </a:xfrm>
          <a:prstGeom prst="rect">
            <a:avLst/>
          </a:prstGeom>
          <a:noFill/>
          <a:ln/>
        </p:spPr>
        <p:txBody>
          <a:bodyPr wrap="square" rtlCol="0" anchor="t"/>
          <a:lstStyle/>
          <a:p>
            <a:pPr indent="0" marL="0">
              <a:lnSpc>
                <a:spcPts val="2790"/>
              </a:lnSpc>
              <a:buNone/>
            </a:pPr>
            <a:r>
              <a:rPr lang="en-US" sz="1744" dirty="0">
                <a:solidFill>
                  <a:srgbClr val="D7E5D8"/>
                </a:solidFill>
                <a:latin typeface="Syne" pitchFamily="34" charset="0"/>
                <a:ea typeface="Syne" pitchFamily="34" charset="-122"/>
                <a:cs typeface="Syne" pitchFamily="34" charset="-120"/>
              </a:rPr>
              <a:t>Prioritizing recall as a key performance metric to minimize false negatives and accurately identify selected players.</a:t>
            </a:r>
            <a:endParaRPr lang="en-US" sz="174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21637" y="1568887"/>
            <a:ext cx="7099340" cy="771525"/>
          </a:xfrm>
          <a:prstGeom prst="rect">
            <a:avLst/>
          </a:prstGeom>
          <a:noFill/>
          <a:ln/>
        </p:spPr>
        <p:txBody>
          <a:bodyPr wrap="non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SHAP Analysis</a:t>
            </a:r>
            <a:endParaRPr lang="en-US" sz="4860" dirty="0"/>
          </a:p>
        </p:txBody>
      </p:sp>
      <p:pic>
        <p:nvPicPr>
          <p:cNvPr id="6" name="Image 2" descr="preencoded.png">    </p:cNvPr>
          <p:cNvPicPr>
            <a:picLocks noChangeAspect="1"/>
          </p:cNvPicPr>
          <p:nvPr/>
        </p:nvPicPr>
        <p:blipFill>
          <a:blip r:embed="rId3"/>
          <a:stretch>
            <a:fillRect/>
          </a:stretch>
        </p:blipFill>
        <p:spPr>
          <a:xfrm>
            <a:off x="4521637" y="2710696"/>
            <a:ext cx="1234440" cy="1975009"/>
          </a:xfrm>
          <a:prstGeom prst="rect">
            <a:avLst/>
          </a:prstGeom>
        </p:spPr>
      </p:pic>
      <p:sp>
        <p:nvSpPr>
          <p:cNvPr id="7" name="Text 2"/>
          <p:cNvSpPr/>
          <p:nvPr/>
        </p:nvSpPr>
        <p:spPr>
          <a:xfrm>
            <a:off x="6126361" y="2957513"/>
            <a:ext cx="4726662"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Explain Predictions</a:t>
            </a:r>
            <a:endParaRPr lang="en-US" sz="2430" dirty="0"/>
          </a:p>
        </p:txBody>
      </p:sp>
      <p:sp>
        <p:nvSpPr>
          <p:cNvPr id="8" name="Text 3"/>
          <p:cNvSpPr/>
          <p:nvPr/>
        </p:nvSpPr>
        <p:spPr>
          <a:xfrm>
            <a:off x="6126361" y="3491389"/>
            <a:ext cx="7640003" cy="790099"/>
          </a:xfrm>
          <a:prstGeom prst="rect">
            <a:avLst/>
          </a:prstGeom>
          <a:noFill/>
          <a:ln/>
        </p:spPr>
        <p:txBody>
          <a:bodyPr wrap="squar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Use SHAP values to understand how each feature impacts the model's predictions.</a:t>
            </a:r>
            <a:endParaRPr lang="en-US" sz="1944" dirty="0"/>
          </a:p>
        </p:txBody>
      </p:sp>
      <p:pic>
        <p:nvPicPr>
          <p:cNvPr id="9" name="Image 3" descr="preencoded.png">    </p:cNvPr>
          <p:cNvPicPr>
            <a:picLocks noChangeAspect="1"/>
          </p:cNvPicPr>
          <p:nvPr/>
        </p:nvPicPr>
        <p:blipFill>
          <a:blip r:embed="rId4"/>
          <a:stretch>
            <a:fillRect/>
          </a:stretch>
        </p:blipFill>
        <p:spPr>
          <a:xfrm>
            <a:off x="4521637" y="4685705"/>
            <a:ext cx="1234440" cy="1975009"/>
          </a:xfrm>
          <a:prstGeom prst="rect">
            <a:avLst/>
          </a:prstGeom>
        </p:spPr>
      </p:pic>
      <p:sp>
        <p:nvSpPr>
          <p:cNvPr id="10" name="Text 4"/>
          <p:cNvSpPr/>
          <p:nvPr/>
        </p:nvSpPr>
        <p:spPr>
          <a:xfrm>
            <a:off x="6126361" y="4932521"/>
            <a:ext cx="6634520"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Insights and Interpretability</a:t>
            </a:r>
            <a:endParaRPr lang="en-US" sz="2430" dirty="0"/>
          </a:p>
        </p:txBody>
      </p:sp>
      <p:sp>
        <p:nvSpPr>
          <p:cNvPr id="11" name="Text 5"/>
          <p:cNvSpPr/>
          <p:nvPr/>
        </p:nvSpPr>
        <p:spPr>
          <a:xfrm>
            <a:off x="6126361" y="5466398"/>
            <a:ext cx="7640003" cy="790099"/>
          </a:xfrm>
          <a:prstGeom prst="rect">
            <a:avLst/>
          </a:prstGeom>
          <a:noFill/>
          <a:ln/>
        </p:spPr>
        <p:txBody>
          <a:bodyPr wrap="squar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SHAP analysis provides valuable insights and improves the interpretability of the model's decision process.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8371463"/>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NBA Draft Prediction Workflow</a:t>
            </a:r>
            <a:endParaRPr lang="en-US" sz="3402" dirty="0"/>
          </a:p>
        </p:txBody>
      </p:sp>
      <p:sp>
        <p:nvSpPr>
          <p:cNvPr id="5" name="Shape 2"/>
          <p:cNvSpPr/>
          <p:nvPr/>
        </p:nvSpPr>
        <p:spPr>
          <a:xfrm>
            <a:off x="7297817" y="1900952"/>
            <a:ext cx="34528" cy="15995333"/>
          </a:xfrm>
          <a:prstGeom prst="roundRect">
            <a:avLst>
              <a:gd name="adj" fmla="val 225237"/>
            </a:avLst>
          </a:prstGeom>
          <a:solidFill>
            <a:srgbClr val="6D9121"/>
          </a:solidFill>
          <a:ln/>
        </p:spPr>
      </p:sp>
      <p:sp>
        <p:nvSpPr>
          <p:cNvPr id="6" name="Shape 3"/>
          <p:cNvSpPr/>
          <p:nvPr/>
        </p:nvSpPr>
        <p:spPr>
          <a:xfrm>
            <a:off x="6515874" y="2272308"/>
            <a:ext cx="604837" cy="34528"/>
          </a:xfrm>
          <a:prstGeom prst="roundRect">
            <a:avLst>
              <a:gd name="adj" fmla="val 225237"/>
            </a:avLst>
          </a:prstGeom>
          <a:solidFill>
            <a:srgbClr val="6D9121"/>
          </a:solidFill>
          <a:ln/>
        </p:spPr>
      </p:sp>
      <p:sp>
        <p:nvSpPr>
          <p:cNvPr id="7" name="Shape 4"/>
          <p:cNvSpPr/>
          <p:nvPr/>
        </p:nvSpPr>
        <p:spPr>
          <a:xfrm>
            <a:off x="7120711" y="2095262"/>
            <a:ext cx="388739" cy="388739"/>
          </a:xfrm>
          <a:prstGeom prst="roundRect">
            <a:avLst>
              <a:gd name="adj" fmla="val 20006"/>
            </a:avLst>
          </a:prstGeom>
          <a:solidFill>
            <a:srgbClr val="547808"/>
          </a:solidFill>
          <a:ln w="7620">
            <a:solidFill>
              <a:srgbClr val="6D9121"/>
            </a:solidFill>
            <a:prstDash val="solid"/>
          </a:ln>
        </p:spPr>
      </p:sp>
      <p:sp>
        <p:nvSpPr>
          <p:cNvPr id="8" name="Text 5"/>
          <p:cNvSpPr/>
          <p:nvPr/>
        </p:nvSpPr>
        <p:spPr>
          <a:xfrm>
            <a:off x="7246441" y="2160032"/>
            <a:ext cx="137160"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1</a:t>
            </a:r>
            <a:endParaRPr lang="en-US" sz="2041" dirty="0"/>
          </a:p>
        </p:txBody>
      </p:sp>
      <p:sp>
        <p:nvSpPr>
          <p:cNvPr id="9" name="Text 6"/>
          <p:cNvSpPr/>
          <p:nvPr/>
        </p:nvSpPr>
        <p:spPr>
          <a:xfrm>
            <a:off x="3612952" y="2073712"/>
            <a:ext cx="2751653" cy="269915"/>
          </a:xfrm>
          <a:prstGeom prst="rect">
            <a:avLst/>
          </a:prstGeom>
          <a:noFill/>
          <a:ln/>
        </p:spPr>
        <p:txBody>
          <a:bodyPr wrap="non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Data Extraction</a:t>
            </a:r>
            <a:endParaRPr lang="en-US" sz="1701" dirty="0"/>
          </a:p>
        </p:txBody>
      </p:sp>
      <p:sp>
        <p:nvSpPr>
          <p:cNvPr id="10" name="Text 7"/>
          <p:cNvSpPr/>
          <p:nvPr/>
        </p:nvSpPr>
        <p:spPr>
          <a:xfrm>
            <a:off x="2594967" y="2447211"/>
            <a:ext cx="3769638" cy="276582"/>
          </a:xfrm>
          <a:prstGeom prst="rect">
            <a:avLst/>
          </a:prstGeom>
          <a:noFill/>
          <a:ln/>
        </p:spPr>
        <p:txBody>
          <a:bodyPr wrap="non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Connect to SQLite database.</a:t>
            </a:r>
            <a:endParaRPr lang="en-US" sz="1361" dirty="0"/>
          </a:p>
        </p:txBody>
      </p:sp>
      <p:sp>
        <p:nvSpPr>
          <p:cNvPr id="11" name="Text 8"/>
          <p:cNvSpPr/>
          <p:nvPr/>
        </p:nvSpPr>
        <p:spPr>
          <a:xfrm>
            <a:off x="2594967" y="2827377"/>
            <a:ext cx="3769638" cy="829747"/>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Extract data from relevant tables: player attributes, team salaries, player salaries, draft, draft combine, and game data.</a:t>
            </a:r>
            <a:endParaRPr lang="en-US" sz="1361" dirty="0"/>
          </a:p>
        </p:txBody>
      </p:sp>
      <p:sp>
        <p:nvSpPr>
          <p:cNvPr id="12" name="Text 9"/>
          <p:cNvSpPr/>
          <p:nvPr/>
        </p:nvSpPr>
        <p:spPr>
          <a:xfrm>
            <a:off x="2594967" y="3760708"/>
            <a:ext cx="3769638" cy="276582"/>
          </a:xfrm>
          <a:prstGeom prst="rect">
            <a:avLst/>
          </a:prstGeom>
          <a:noFill/>
          <a:ln/>
        </p:spPr>
        <p:txBody>
          <a:bodyPr wrap="non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Merge draft and draft combine data tables.</a:t>
            </a:r>
            <a:endParaRPr lang="en-US" sz="1361" dirty="0"/>
          </a:p>
        </p:txBody>
      </p:sp>
      <p:sp>
        <p:nvSpPr>
          <p:cNvPr id="13" name="Text 10"/>
          <p:cNvSpPr/>
          <p:nvPr/>
        </p:nvSpPr>
        <p:spPr>
          <a:xfrm>
            <a:off x="2594967" y="4140875"/>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Delete unnecessary columns containing 'set' and 'location'.</a:t>
            </a:r>
            <a:endParaRPr lang="en-US" sz="1361" dirty="0"/>
          </a:p>
        </p:txBody>
      </p:sp>
      <p:sp>
        <p:nvSpPr>
          <p:cNvPr id="14" name="Shape 11"/>
          <p:cNvSpPr/>
          <p:nvPr/>
        </p:nvSpPr>
        <p:spPr>
          <a:xfrm>
            <a:off x="7509450" y="3136344"/>
            <a:ext cx="604837" cy="34528"/>
          </a:xfrm>
          <a:prstGeom prst="roundRect">
            <a:avLst>
              <a:gd name="adj" fmla="val 225237"/>
            </a:avLst>
          </a:prstGeom>
          <a:solidFill>
            <a:srgbClr val="6D9121"/>
          </a:solidFill>
          <a:ln/>
        </p:spPr>
      </p:sp>
      <p:sp>
        <p:nvSpPr>
          <p:cNvPr id="15" name="Shape 12"/>
          <p:cNvSpPr/>
          <p:nvPr/>
        </p:nvSpPr>
        <p:spPr>
          <a:xfrm>
            <a:off x="7120711" y="2959298"/>
            <a:ext cx="388739" cy="388739"/>
          </a:xfrm>
          <a:prstGeom prst="roundRect">
            <a:avLst>
              <a:gd name="adj" fmla="val 20006"/>
            </a:avLst>
          </a:prstGeom>
          <a:solidFill>
            <a:srgbClr val="547808"/>
          </a:solidFill>
          <a:ln w="7620">
            <a:solidFill>
              <a:srgbClr val="6D9121"/>
            </a:solidFill>
            <a:prstDash val="solid"/>
          </a:ln>
        </p:spPr>
      </p:sp>
      <p:sp>
        <p:nvSpPr>
          <p:cNvPr id="16" name="Text 13"/>
          <p:cNvSpPr/>
          <p:nvPr/>
        </p:nvSpPr>
        <p:spPr>
          <a:xfrm>
            <a:off x="7185005" y="3024068"/>
            <a:ext cx="260033"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2</a:t>
            </a:r>
            <a:endParaRPr lang="en-US" sz="2041" dirty="0"/>
          </a:p>
        </p:txBody>
      </p:sp>
      <p:sp>
        <p:nvSpPr>
          <p:cNvPr id="17" name="Text 14"/>
          <p:cNvSpPr/>
          <p:nvPr/>
        </p:nvSpPr>
        <p:spPr>
          <a:xfrm>
            <a:off x="8265557" y="2937748"/>
            <a:ext cx="2468285"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Data Cleaning</a:t>
            </a:r>
            <a:endParaRPr lang="en-US" sz="1701" dirty="0"/>
          </a:p>
        </p:txBody>
      </p:sp>
      <p:sp>
        <p:nvSpPr>
          <p:cNvPr id="18" name="Text 15"/>
          <p:cNvSpPr/>
          <p:nvPr/>
        </p:nvSpPr>
        <p:spPr>
          <a:xfrm>
            <a:off x="8265557" y="3311247"/>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Use mode (categorical) or mean (numeric) to fill missing values.</a:t>
            </a:r>
            <a:endParaRPr lang="en-US" sz="1361" dirty="0"/>
          </a:p>
        </p:txBody>
      </p:sp>
      <p:sp>
        <p:nvSpPr>
          <p:cNvPr id="19" name="Text 16"/>
          <p:cNvSpPr/>
          <p:nvPr/>
        </p:nvSpPr>
        <p:spPr>
          <a:xfrm>
            <a:off x="8265557" y="3967996"/>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Remove irrelevant or redundant rows and columns.</a:t>
            </a:r>
            <a:endParaRPr lang="en-US" sz="1361" dirty="0"/>
          </a:p>
        </p:txBody>
      </p:sp>
      <p:sp>
        <p:nvSpPr>
          <p:cNvPr id="20" name="Text 17"/>
          <p:cNvSpPr/>
          <p:nvPr/>
        </p:nvSpPr>
        <p:spPr>
          <a:xfrm>
            <a:off x="8265557" y="4624745"/>
            <a:ext cx="3769757" cy="276582"/>
          </a:xfrm>
          <a:prstGeom prst="rect">
            <a:avLst/>
          </a:prstGeom>
          <a:noFill/>
          <a:ln/>
        </p:spPr>
        <p:txBody>
          <a:bodyPr wrap="non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Verify data integrity after cleaning.</a:t>
            </a:r>
            <a:endParaRPr lang="en-US" sz="1361" dirty="0"/>
          </a:p>
        </p:txBody>
      </p:sp>
      <p:sp>
        <p:nvSpPr>
          <p:cNvPr id="21" name="Shape 18"/>
          <p:cNvSpPr/>
          <p:nvPr/>
        </p:nvSpPr>
        <p:spPr>
          <a:xfrm>
            <a:off x="6515874" y="5410914"/>
            <a:ext cx="604837" cy="34528"/>
          </a:xfrm>
          <a:prstGeom prst="roundRect">
            <a:avLst>
              <a:gd name="adj" fmla="val 225237"/>
            </a:avLst>
          </a:prstGeom>
          <a:solidFill>
            <a:srgbClr val="6D9121"/>
          </a:solidFill>
          <a:ln/>
        </p:spPr>
      </p:sp>
      <p:sp>
        <p:nvSpPr>
          <p:cNvPr id="22" name="Shape 19"/>
          <p:cNvSpPr/>
          <p:nvPr/>
        </p:nvSpPr>
        <p:spPr>
          <a:xfrm>
            <a:off x="7120711" y="5233868"/>
            <a:ext cx="388739" cy="388739"/>
          </a:xfrm>
          <a:prstGeom prst="roundRect">
            <a:avLst>
              <a:gd name="adj" fmla="val 20006"/>
            </a:avLst>
          </a:prstGeom>
          <a:solidFill>
            <a:srgbClr val="547808"/>
          </a:solidFill>
          <a:ln w="7620">
            <a:solidFill>
              <a:srgbClr val="6D9121"/>
            </a:solidFill>
            <a:prstDash val="solid"/>
          </a:ln>
        </p:spPr>
      </p:sp>
      <p:sp>
        <p:nvSpPr>
          <p:cNvPr id="23" name="Text 20"/>
          <p:cNvSpPr/>
          <p:nvPr/>
        </p:nvSpPr>
        <p:spPr>
          <a:xfrm>
            <a:off x="7178338" y="5298638"/>
            <a:ext cx="27348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3</a:t>
            </a:r>
            <a:endParaRPr lang="en-US" sz="2041" dirty="0"/>
          </a:p>
        </p:txBody>
      </p:sp>
      <p:sp>
        <p:nvSpPr>
          <p:cNvPr id="24" name="Text 21"/>
          <p:cNvSpPr/>
          <p:nvPr/>
        </p:nvSpPr>
        <p:spPr>
          <a:xfrm>
            <a:off x="2917746" y="5212318"/>
            <a:ext cx="3446859" cy="269915"/>
          </a:xfrm>
          <a:prstGeom prst="rect">
            <a:avLst/>
          </a:prstGeom>
          <a:noFill/>
          <a:ln/>
        </p:spPr>
        <p:txBody>
          <a:bodyPr wrap="non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Feature Engineering</a:t>
            </a:r>
            <a:endParaRPr lang="en-US" sz="1701" dirty="0"/>
          </a:p>
        </p:txBody>
      </p:sp>
      <p:sp>
        <p:nvSpPr>
          <p:cNvPr id="25" name="Text 22"/>
          <p:cNvSpPr/>
          <p:nvPr/>
        </p:nvSpPr>
        <p:spPr>
          <a:xfrm>
            <a:off x="2594967" y="5585817"/>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Select relevant features based on domain knowledge.</a:t>
            </a:r>
            <a:endParaRPr lang="en-US" sz="1361" dirty="0"/>
          </a:p>
        </p:txBody>
      </p:sp>
      <p:sp>
        <p:nvSpPr>
          <p:cNvPr id="26" name="Text 23"/>
          <p:cNvSpPr/>
          <p:nvPr/>
        </p:nvSpPr>
        <p:spPr>
          <a:xfrm>
            <a:off x="2594967" y="6242566"/>
            <a:ext cx="3769638" cy="276582"/>
          </a:xfrm>
          <a:prstGeom prst="rect">
            <a:avLst/>
          </a:prstGeom>
          <a:noFill/>
          <a:ln/>
        </p:spPr>
        <p:txBody>
          <a:bodyPr wrap="non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Create new columns to capture position data.</a:t>
            </a:r>
            <a:endParaRPr lang="en-US" sz="1361" dirty="0"/>
          </a:p>
        </p:txBody>
      </p:sp>
      <p:sp>
        <p:nvSpPr>
          <p:cNvPr id="27" name="Text 24"/>
          <p:cNvSpPr/>
          <p:nvPr/>
        </p:nvSpPr>
        <p:spPr>
          <a:xfrm>
            <a:off x="2594967" y="6622733"/>
            <a:ext cx="3769638" cy="276582"/>
          </a:xfrm>
          <a:prstGeom prst="rect">
            <a:avLst/>
          </a:prstGeom>
          <a:noFill/>
          <a:ln/>
        </p:spPr>
        <p:txBody>
          <a:bodyPr wrap="non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Calculate additional metrics (e.g., BMI).</a:t>
            </a:r>
            <a:endParaRPr lang="en-US" sz="1361" dirty="0"/>
          </a:p>
        </p:txBody>
      </p:sp>
      <p:sp>
        <p:nvSpPr>
          <p:cNvPr id="28" name="Shape 25"/>
          <p:cNvSpPr/>
          <p:nvPr/>
        </p:nvSpPr>
        <p:spPr>
          <a:xfrm>
            <a:off x="7509450" y="6651903"/>
            <a:ext cx="604837" cy="34528"/>
          </a:xfrm>
          <a:prstGeom prst="roundRect">
            <a:avLst>
              <a:gd name="adj" fmla="val 225237"/>
            </a:avLst>
          </a:prstGeom>
          <a:solidFill>
            <a:srgbClr val="6D9121"/>
          </a:solidFill>
          <a:ln/>
        </p:spPr>
      </p:sp>
      <p:sp>
        <p:nvSpPr>
          <p:cNvPr id="29" name="Shape 26"/>
          <p:cNvSpPr/>
          <p:nvPr/>
        </p:nvSpPr>
        <p:spPr>
          <a:xfrm>
            <a:off x="7120711" y="6474857"/>
            <a:ext cx="388739" cy="388739"/>
          </a:xfrm>
          <a:prstGeom prst="roundRect">
            <a:avLst>
              <a:gd name="adj" fmla="val 20006"/>
            </a:avLst>
          </a:prstGeom>
          <a:solidFill>
            <a:srgbClr val="547808"/>
          </a:solidFill>
          <a:ln w="7620">
            <a:solidFill>
              <a:srgbClr val="6D9121"/>
            </a:solidFill>
            <a:prstDash val="solid"/>
          </a:ln>
        </p:spPr>
      </p:sp>
      <p:sp>
        <p:nvSpPr>
          <p:cNvPr id="30" name="Text 27"/>
          <p:cNvSpPr/>
          <p:nvPr/>
        </p:nvSpPr>
        <p:spPr>
          <a:xfrm>
            <a:off x="7173218" y="6539627"/>
            <a:ext cx="28360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4</a:t>
            </a:r>
            <a:endParaRPr lang="en-US" sz="2041" dirty="0"/>
          </a:p>
        </p:txBody>
      </p:sp>
      <p:sp>
        <p:nvSpPr>
          <p:cNvPr id="31" name="Text 28"/>
          <p:cNvSpPr/>
          <p:nvPr/>
        </p:nvSpPr>
        <p:spPr>
          <a:xfrm>
            <a:off x="8265557" y="6453307"/>
            <a:ext cx="3769757"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Exploratory Data Analysis (EDA)</a:t>
            </a:r>
            <a:endParaRPr lang="en-US" sz="1701" dirty="0"/>
          </a:p>
        </p:txBody>
      </p:sp>
      <p:sp>
        <p:nvSpPr>
          <p:cNvPr id="32" name="Text 29"/>
          <p:cNvSpPr/>
          <p:nvPr/>
        </p:nvSpPr>
        <p:spPr>
          <a:xfrm>
            <a:off x="8265557" y="7096720"/>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Show summary statistics and distributions of key features.</a:t>
            </a:r>
            <a:endParaRPr lang="en-US" sz="1361" dirty="0"/>
          </a:p>
        </p:txBody>
      </p:sp>
      <p:sp>
        <p:nvSpPr>
          <p:cNvPr id="33" name="Text 30"/>
          <p:cNvSpPr/>
          <p:nvPr/>
        </p:nvSpPr>
        <p:spPr>
          <a:xfrm>
            <a:off x="8265557" y="7753469"/>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Analyze the distribution of the target variable (whether drafted or not).</a:t>
            </a:r>
            <a:endParaRPr lang="en-US" sz="1361" dirty="0"/>
          </a:p>
        </p:txBody>
      </p:sp>
      <p:sp>
        <p:nvSpPr>
          <p:cNvPr id="34" name="Text 31"/>
          <p:cNvSpPr/>
          <p:nvPr/>
        </p:nvSpPr>
        <p:spPr>
          <a:xfrm>
            <a:off x="8265557" y="8410218"/>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Visualize relationships and correlations between features.</a:t>
            </a:r>
            <a:endParaRPr lang="en-US" sz="1361" dirty="0"/>
          </a:p>
        </p:txBody>
      </p:sp>
      <p:sp>
        <p:nvSpPr>
          <p:cNvPr id="35" name="Shape 32"/>
          <p:cNvSpPr/>
          <p:nvPr/>
        </p:nvSpPr>
        <p:spPr>
          <a:xfrm>
            <a:off x="6515874" y="8166021"/>
            <a:ext cx="604837" cy="34528"/>
          </a:xfrm>
          <a:prstGeom prst="roundRect">
            <a:avLst>
              <a:gd name="adj" fmla="val 225237"/>
            </a:avLst>
          </a:prstGeom>
          <a:solidFill>
            <a:srgbClr val="6D9121"/>
          </a:solidFill>
          <a:ln/>
        </p:spPr>
      </p:sp>
      <p:sp>
        <p:nvSpPr>
          <p:cNvPr id="36" name="Shape 33"/>
          <p:cNvSpPr/>
          <p:nvPr/>
        </p:nvSpPr>
        <p:spPr>
          <a:xfrm>
            <a:off x="7120711" y="7988975"/>
            <a:ext cx="388739" cy="388739"/>
          </a:xfrm>
          <a:prstGeom prst="roundRect">
            <a:avLst>
              <a:gd name="adj" fmla="val 20006"/>
            </a:avLst>
          </a:prstGeom>
          <a:solidFill>
            <a:srgbClr val="547808"/>
          </a:solidFill>
          <a:ln w="7620">
            <a:solidFill>
              <a:srgbClr val="6D9121"/>
            </a:solidFill>
            <a:prstDash val="solid"/>
          </a:ln>
        </p:spPr>
      </p:sp>
      <p:sp>
        <p:nvSpPr>
          <p:cNvPr id="37" name="Text 34"/>
          <p:cNvSpPr/>
          <p:nvPr/>
        </p:nvSpPr>
        <p:spPr>
          <a:xfrm>
            <a:off x="7183457" y="8053745"/>
            <a:ext cx="263128"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5</a:t>
            </a:r>
            <a:endParaRPr lang="en-US" sz="2041" dirty="0"/>
          </a:p>
        </p:txBody>
      </p:sp>
      <p:sp>
        <p:nvSpPr>
          <p:cNvPr id="38" name="Text 35"/>
          <p:cNvSpPr/>
          <p:nvPr/>
        </p:nvSpPr>
        <p:spPr>
          <a:xfrm>
            <a:off x="2721412" y="7967424"/>
            <a:ext cx="3643193" cy="269915"/>
          </a:xfrm>
          <a:prstGeom prst="rect">
            <a:avLst/>
          </a:prstGeom>
          <a:noFill/>
          <a:ln/>
        </p:spPr>
        <p:txBody>
          <a:bodyPr wrap="non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Data Transformation</a:t>
            </a:r>
            <a:endParaRPr lang="en-US" sz="1701" dirty="0"/>
          </a:p>
        </p:txBody>
      </p:sp>
      <p:sp>
        <p:nvSpPr>
          <p:cNvPr id="39" name="Text 36"/>
          <p:cNvSpPr/>
          <p:nvPr/>
        </p:nvSpPr>
        <p:spPr>
          <a:xfrm>
            <a:off x="2594967" y="8340923"/>
            <a:ext cx="3769638" cy="276582"/>
          </a:xfrm>
          <a:prstGeom prst="rect">
            <a:avLst/>
          </a:prstGeom>
          <a:noFill/>
          <a:ln/>
        </p:spPr>
        <p:txBody>
          <a:bodyPr wrap="non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Normalize or scale numeric features.</a:t>
            </a:r>
            <a:endParaRPr lang="en-US" sz="1361" dirty="0"/>
          </a:p>
        </p:txBody>
      </p:sp>
      <p:sp>
        <p:nvSpPr>
          <p:cNvPr id="40" name="Text 37"/>
          <p:cNvSpPr/>
          <p:nvPr/>
        </p:nvSpPr>
        <p:spPr>
          <a:xfrm>
            <a:off x="2594967" y="8721090"/>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Encode categorical features using one-hot encoding.</a:t>
            </a:r>
            <a:endParaRPr lang="en-US" sz="1361" dirty="0"/>
          </a:p>
        </p:txBody>
      </p:sp>
      <p:sp>
        <p:nvSpPr>
          <p:cNvPr id="41" name="Text 38"/>
          <p:cNvSpPr/>
          <p:nvPr/>
        </p:nvSpPr>
        <p:spPr>
          <a:xfrm>
            <a:off x="2594967" y="9377839"/>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Split data into training, validation, and test sets.</a:t>
            </a:r>
            <a:endParaRPr lang="en-US" sz="1361" dirty="0"/>
          </a:p>
        </p:txBody>
      </p:sp>
      <p:sp>
        <p:nvSpPr>
          <p:cNvPr id="42" name="Shape 39"/>
          <p:cNvSpPr/>
          <p:nvPr/>
        </p:nvSpPr>
        <p:spPr>
          <a:xfrm>
            <a:off x="7509450" y="9680258"/>
            <a:ext cx="604837" cy="34528"/>
          </a:xfrm>
          <a:prstGeom prst="roundRect">
            <a:avLst>
              <a:gd name="adj" fmla="val 225237"/>
            </a:avLst>
          </a:prstGeom>
          <a:solidFill>
            <a:srgbClr val="6D9121"/>
          </a:solidFill>
          <a:ln/>
        </p:spPr>
      </p:sp>
      <p:sp>
        <p:nvSpPr>
          <p:cNvPr id="43" name="Shape 40"/>
          <p:cNvSpPr/>
          <p:nvPr/>
        </p:nvSpPr>
        <p:spPr>
          <a:xfrm>
            <a:off x="7120711" y="9503212"/>
            <a:ext cx="388739" cy="388739"/>
          </a:xfrm>
          <a:prstGeom prst="roundRect">
            <a:avLst>
              <a:gd name="adj" fmla="val 20006"/>
            </a:avLst>
          </a:prstGeom>
          <a:solidFill>
            <a:srgbClr val="547808"/>
          </a:solidFill>
          <a:ln w="7620">
            <a:solidFill>
              <a:srgbClr val="6D9121"/>
            </a:solidFill>
            <a:prstDash val="solid"/>
          </a:ln>
        </p:spPr>
      </p:sp>
      <p:sp>
        <p:nvSpPr>
          <p:cNvPr id="44" name="Text 41"/>
          <p:cNvSpPr/>
          <p:nvPr/>
        </p:nvSpPr>
        <p:spPr>
          <a:xfrm>
            <a:off x="7168217" y="9567982"/>
            <a:ext cx="29372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6</a:t>
            </a:r>
            <a:endParaRPr lang="en-US" sz="2041" dirty="0"/>
          </a:p>
        </p:txBody>
      </p:sp>
      <p:sp>
        <p:nvSpPr>
          <p:cNvPr id="45" name="Text 42"/>
          <p:cNvSpPr/>
          <p:nvPr/>
        </p:nvSpPr>
        <p:spPr>
          <a:xfrm>
            <a:off x="8265557" y="9481661"/>
            <a:ext cx="3769757"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Selection and Training</a:t>
            </a:r>
            <a:endParaRPr lang="en-US" sz="1701" dirty="0"/>
          </a:p>
        </p:txBody>
      </p:sp>
      <p:sp>
        <p:nvSpPr>
          <p:cNvPr id="46" name="Text 43"/>
          <p:cNvSpPr/>
          <p:nvPr/>
        </p:nvSpPr>
        <p:spPr>
          <a:xfrm>
            <a:off x="8265557" y="10125075"/>
            <a:ext cx="3769757" cy="829747"/>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Select multiple models (e.g., logistic regression, decision trees, random forests, SVM, KNN, gradient boosting, XGBoost).</a:t>
            </a:r>
            <a:endParaRPr lang="en-US" sz="1361" dirty="0"/>
          </a:p>
        </p:txBody>
      </p:sp>
      <p:sp>
        <p:nvSpPr>
          <p:cNvPr id="47" name="Text 44"/>
          <p:cNvSpPr/>
          <p:nvPr/>
        </p:nvSpPr>
        <p:spPr>
          <a:xfrm>
            <a:off x="8265557" y="11058406"/>
            <a:ext cx="3769757" cy="276582"/>
          </a:xfrm>
          <a:prstGeom prst="rect">
            <a:avLst/>
          </a:prstGeom>
          <a:noFill/>
          <a:ln/>
        </p:spPr>
        <p:txBody>
          <a:bodyPr wrap="non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Train models using the training data.</a:t>
            </a:r>
            <a:endParaRPr lang="en-US" sz="1361" dirty="0"/>
          </a:p>
        </p:txBody>
      </p:sp>
      <p:sp>
        <p:nvSpPr>
          <p:cNvPr id="48" name="Text 45"/>
          <p:cNvSpPr/>
          <p:nvPr/>
        </p:nvSpPr>
        <p:spPr>
          <a:xfrm>
            <a:off x="8265557" y="11438573"/>
            <a:ext cx="3769757" cy="829747"/>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Evaluate models using metrics like accuracy, precision, recall, F1-score, ROC-AUC, and specificity.</a:t>
            </a:r>
            <a:endParaRPr lang="en-US" sz="1361" dirty="0"/>
          </a:p>
        </p:txBody>
      </p:sp>
      <p:sp>
        <p:nvSpPr>
          <p:cNvPr id="49" name="Shape 46"/>
          <p:cNvSpPr/>
          <p:nvPr/>
        </p:nvSpPr>
        <p:spPr>
          <a:xfrm>
            <a:off x="6515874" y="11332726"/>
            <a:ext cx="604837" cy="34528"/>
          </a:xfrm>
          <a:prstGeom prst="roundRect">
            <a:avLst>
              <a:gd name="adj" fmla="val 225237"/>
            </a:avLst>
          </a:prstGeom>
          <a:solidFill>
            <a:srgbClr val="6D9121"/>
          </a:solidFill>
          <a:ln/>
        </p:spPr>
      </p:sp>
      <p:sp>
        <p:nvSpPr>
          <p:cNvPr id="50" name="Shape 47"/>
          <p:cNvSpPr/>
          <p:nvPr/>
        </p:nvSpPr>
        <p:spPr>
          <a:xfrm>
            <a:off x="7120711" y="11155680"/>
            <a:ext cx="388739" cy="388739"/>
          </a:xfrm>
          <a:prstGeom prst="roundRect">
            <a:avLst>
              <a:gd name="adj" fmla="val 20006"/>
            </a:avLst>
          </a:prstGeom>
          <a:solidFill>
            <a:srgbClr val="547808"/>
          </a:solidFill>
          <a:ln w="7620">
            <a:solidFill>
              <a:srgbClr val="6D9121"/>
            </a:solidFill>
            <a:prstDash val="solid"/>
          </a:ln>
        </p:spPr>
      </p:sp>
      <p:sp>
        <p:nvSpPr>
          <p:cNvPr id="51" name="Text 48"/>
          <p:cNvSpPr/>
          <p:nvPr/>
        </p:nvSpPr>
        <p:spPr>
          <a:xfrm>
            <a:off x="7165598" y="11220450"/>
            <a:ext cx="298966"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7</a:t>
            </a:r>
            <a:endParaRPr lang="en-US" sz="2041" dirty="0"/>
          </a:p>
        </p:txBody>
      </p:sp>
      <p:sp>
        <p:nvSpPr>
          <p:cNvPr id="52" name="Text 49"/>
          <p:cNvSpPr/>
          <p:nvPr/>
        </p:nvSpPr>
        <p:spPr>
          <a:xfrm>
            <a:off x="2594967" y="11134130"/>
            <a:ext cx="3769638" cy="539829"/>
          </a:xfrm>
          <a:prstGeom prst="rect">
            <a:avLst/>
          </a:prstGeom>
          <a:noFill/>
          <a:ln/>
        </p:spPr>
        <p:txBody>
          <a:bodyPr wrap="squar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Model Evaluation and Interpretation</a:t>
            </a:r>
            <a:endParaRPr lang="en-US" sz="1701" dirty="0"/>
          </a:p>
        </p:txBody>
      </p:sp>
      <p:sp>
        <p:nvSpPr>
          <p:cNvPr id="53" name="Text 50"/>
          <p:cNvSpPr/>
          <p:nvPr/>
        </p:nvSpPr>
        <p:spPr>
          <a:xfrm>
            <a:off x="2594967" y="11777543"/>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Compare model performance based on evaluation metrics.</a:t>
            </a:r>
            <a:endParaRPr lang="en-US" sz="1361" dirty="0"/>
          </a:p>
        </p:txBody>
      </p:sp>
      <p:sp>
        <p:nvSpPr>
          <p:cNvPr id="54" name="Text 51"/>
          <p:cNvSpPr/>
          <p:nvPr/>
        </p:nvSpPr>
        <p:spPr>
          <a:xfrm>
            <a:off x="2594967" y="12434292"/>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Select the best model based on the required metric (e.g., recall).</a:t>
            </a:r>
            <a:endParaRPr lang="en-US" sz="1361" dirty="0"/>
          </a:p>
        </p:txBody>
      </p:sp>
      <p:sp>
        <p:nvSpPr>
          <p:cNvPr id="55" name="Text 52"/>
          <p:cNvSpPr/>
          <p:nvPr/>
        </p:nvSpPr>
        <p:spPr>
          <a:xfrm>
            <a:off x="2594967" y="13091041"/>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Perform feature importance analysis to identify key predictive factors.</a:t>
            </a:r>
            <a:endParaRPr lang="en-US" sz="1361" dirty="0"/>
          </a:p>
        </p:txBody>
      </p:sp>
      <p:sp>
        <p:nvSpPr>
          <p:cNvPr id="56" name="Shape 53"/>
          <p:cNvSpPr/>
          <p:nvPr/>
        </p:nvSpPr>
        <p:spPr>
          <a:xfrm>
            <a:off x="7509450" y="12985194"/>
            <a:ext cx="604837" cy="34528"/>
          </a:xfrm>
          <a:prstGeom prst="roundRect">
            <a:avLst>
              <a:gd name="adj" fmla="val 225237"/>
            </a:avLst>
          </a:prstGeom>
          <a:solidFill>
            <a:srgbClr val="6D9121"/>
          </a:solidFill>
          <a:ln/>
        </p:spPr>
      </p:sp>
      <p:sp>
        <p:nvSpPr>
          <p:cNvPr id="57" name="Shape 54"/>
          <p:cNvSpPr/>
          <p:nvPr/>
        </p:nvSpPr>
        <p:spPr>
          <a:xfrm>
            <a:off x="7120711" y="12808148"/>
            <a:ext cx="388739" cy="388739"/>
          </a:xfrm>
          <a:prstGeom prst="roundRect">
            <a:avLst>
              <a:gd name="adj" fmla="val 20006"/>
            </a:avLst>
          </a:prstGeom>
          <a:solidFill>
            <a:srgbClr val="547808"/>
          </a:solidFill>
          <a:ln w="7620">
            <a:solidFill>
              <a:srgbClr val="6D9121"/>
            </a:solidFill>
            <a:prstDash val="solid"/>
          </a:ln>
        </p:spPr>
      </p:sp>
      <p:sp>
        <p:nvSpPr>
          <p:cNvPr id="58" name="Text 55"/>
          <p:cNvSpPr/>
          <p:nvPr/>
        </p:nvSpPr>
        <p:spPr>
          <a:xfrm>
            <a:off x="7174885" y="12872918"/>
            <a:ext cx="280273"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8</a:t>
            </a:r>
            <a:endParaRPr lang="en-US" sz="2041" dirty="0"/>
          </a:p>
        </p:txBody>
      </p:sp>
      <p:sp>
        <p:nvSpPr>
          <p:cNvPr id="59" name="Text 56"/>
          <p:cNvSpPr/>
          <p:nvPr/>
        </p:nvSpPr>
        <p:spPr>
          <a:xfrm>
            <a:off x="8265557" y="12786598"/>
            <a:ext cx="3297436"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Deployment</a:t>
            </a:r>
            <a:endParaRPr lang="en-US" sz="1701" dirty="0"/>
          </a:p>
        </p:txBody>
      </p:sp>
      <p:sp>
        <p:nvSpPr>
          <p:cNvPr id="60" name="Text 57"/>
          <p:cNvSpPr/>
          <p:nvPr/>
        </p:nvSpPr>
        <p:spPr>
          <a:xfrm>
            <a:off x="8265557" y="13160097"/>
            <a:ext cx="3769757" cy="276582"/>
          </a:xfrm>
          <a:prstGeom prst="rect">
            <a:avLst/>
          </a:prstGeom>
          <a:noFill/>
          <a:ln/>
        </p:spPr>
        <p:txBody>
          <a:bodyPr wrap="non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Save the best-performing model.</a:t>
            </a:r>
            <a:endParaRPr lang="en-US" sz="1361" dirty="0"/>
          </a:p>
        </p:txBody>
      </p:sp>
      <p:sp>
        <p:nvSpPr>
          <p:cNvPr id="61" name="Text 58"/>
          <p:cNvSpPr/>
          <p:nvPr/>
        </p:nvSpPr>
        <p:spPr>
          <a:xfrm>
            <a:off x="8265557" y="13540264"/>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Load and use the model for real-time predictions.</a:t>
            </a:r>
            <a:endParaRPr lang="en-US" sz="1361" dirty="0"/>
          </a:p>
        </p:txBody>
      </p:sp>
      <p:sp>
        <p:nvSpPr>
          <p:cNvPr id="62" name="Shape 59"/>
          <p:cNvSpPr/>
          <p:nvPr/>
        </p:nvSpPr>
        <p:spPr>
          <a:xfrm>
            <a:off x="6515874" y="14499431"/>
            <a:ext cx="604837" cy="34528"/>
          </a:xfrm>
          <a:prstGeom prst="roundRect">
            <a:avLst>
              <a:gd name="adj" fmla="val 225237"/>
            </a:avLst>
          </a:prstGeom>
          <a:solidFill>
            <a:srgbClr val="6D9121"/>
          </a:solidFill>
          <a:ln/>
        </p:spPr>
      </p:sp>
      <p:sp>
        <p:nvSpPr>
          <p:cNvPr id="63" name="Shape 60"/>
          <p:cNvSpPr/>
          <p:nvPr/>
        </p:nvSpPr>
        <p:spPr>
          <a:xfrm>
            <a:off x="7120711" y="14322385"/>
            <a:ext cx="388739" cy="388739"/>
          </a:xfrm>
          <a:prstGeom prst="roundRect">
            <a:avLst>
              <a:gd name="adj" fmla="val 20006"/>
            </a:avLst>
          </a:prstGeom>
          <a:solidFill>
            <a:srgbClr val="547808"/>
          </a:solidFill>
          <a:ln w="7620">
            <a:solidFill>
              <a:srgbClr val="6D9121"/>
            </a:solidFill>
            <a:prstDash val="solid"/>
          </a:ln>
        </p:spPr>
      </p:sp>
      <p:sp>
        <p:nvSpPr>
          <p:cNvPr id="64" name="Text 61"/>
          <p:cNvSpPr/>
          <p:nvPr/>
        </p:nvSpPr>
        <p:spPr>
          <a:xfrm>
            <a:off x="7165003" y="14387155"/>
            <a:ext cx="30015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9</a:t>
            </a:r>
            <a:endParaRPr lang="en-US" sz="2041" dirty="0"/>
          </a:p>
        </p:txBody>
      </p:sp>
      <p:sp>
        <p:nvSpPr>
          <p:cNvPr id="65" name="Text 62"/>
          <p:cNvSpPr/>
          <p:nvPr/>
        </p:nvSpPr>
        <p:spPr>
          <a:xfrm>
            <a:off x="2594967" y="14300835"/>
            <a:ext cx="3769638" cy="539829"/>
          </a:xfrm>
          <a:prstGeom prst="rect">
            <a:avLst/>
          </a:prstGeom>
          <a:noFill/>
          <a:ln/>
        </p:spPr>
        <p:txBody>
          <a:bodyPr wrap="squar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SHAP Analysis for Model Interpretation</a:t>
            </a:r>
            <a:endParaRPr lang="en-US" sz="1701" dirty="0"/>
          </a:p>
        </p:txBody>
      </p:sp>
      <p:sp>
        <p:nvSpPr>
          <p:cNvPr id="66" name="Text 63"/>
          <p:cNvSpPr/>
          <p:nvPr/>
        </p:nvSpPr>
        <p:spPr>
          <a:xfrm>
            <a:off x="2594967" y="14944249"/>
            <a:ext cx="3769638" cy="553164"/>
          </a:xfrm>
          <a:prstGeom prst="rect">
            <a:avLst/>
          </a:prstGeom>
          <a:noFill/>
          <a:ln/>
        </p:spPr>
        <p:txBody>
          <a:bodyPr wrap="square" rtlCol="0" anchor="t"/>
          <a:lstStyle/>
          <a:p>
            <a:pPr algn="r" indent="0" marL="0">
              <a:lnSpc>
                <a:spcPts val="2177"/>
              </a:lnSpc>
              <a:buNone/>
            </a:pPr>
            <a:r>
              <a:rPr lang="en-US" sz="1361" dirty="0">
                <a:solidFill>
                  <a:srgbClr val="000000"/>
                </a:solidFill>
                <a:latin typeface="Syne" pitchFamily="34" charset="0"/>
                <a:ea typeface="Syne" pitchFamily="34" charset="-122"/>
                <a:cs typeface="Syne" pitchFamily="34" charset="-120"/>
              </a:rPr>
              <a:t>🔍</a:t>
            </a:r>
            <a:pPr algn="r" indent="0" marL="0">
              <a:lnSpc>
                <a:spcPts val="2177"/>
              </a:lnSpc>
              <a:buNone/>
            </a:pPr>
            <a:r>
              <a:rPr lang="en-US" sz="1361" dirty="0">
                <a:solidFill>
                  <a:srgbClr val="D7E5D8"/>
                </a:solidFill>
                <a:latin typeface="Syne" pitchFamily="34" charset="0"/>
                <a:ea typeface="Syne" pitchFamily="34" charset="-122"/>
                <a:cs typeface="Syne" pitchFamily="34" charset="-120"/>
              </a:rPr>
              <a:t> Generate SHAP values to explain model predictions.</a:t>
            </a:r>
            <a:endParaRPr lang="en-US" sz="1361" dirty="0"/>
          </a:p>
        </p:txBody>
      </p:sp>
      <p:sp>
        <p:nvSpPr>
          <p:cNvPr id="67" name="Shape 64"/>
          <p:cNvSpPr/>
          <p:nvPr/>
        </p:nvSpPr>
        <p:spPr>
          <a:xfrm>
            <a:off x="7509450" y="15412045"/>
            <a:ext cx="604837" cy="34528"/>
          </a:xfrm>
          <a:prstGeom prst="roundRect">
            <a:avLst>
              <a:gd name="adj" fmla="val 225237"/>
            </a:avLst>
          </a:prstGeom>
          <a:solidFill>
            <a:srgbClr val="6D9121"/>
          </a:solidFill>
          <a:ln/>
        </p:spPr>
      </p:sp>
      <p:sp>
        <p:nvSpPr>
          <p:cNvPr id="68" name="Shape 65"/>
          <p:cNvSpPr/>
          <p:nvPr/>
        </p:nvSpPr>
        <p:spPr>
          <a:xfrm>
            <a:off x="7120711" y="15234999"/>
            <a:ext cx="388739" cy="388739"/>
          </a:xfrm>
          <a:prstGeom prst="roundRect">
            <a:avLst>
              <a:gd name="adj" fmla="val 20006"/>
            </a:avLst>
          </a:prstGeom>
          <a:solidFill>
            <a:srgbClr val="547808"/>
          </a:solidFill>
          <a:ln w="7620">
            <a:solidFill>
              <a:srgbClr val="6D9121"/>
            </a:solidFill>
            <a:prstDash val="solid"/>
          </a:ln>
        </p:spPr>
      </p:sp>
      <p:sp>
        <p:nvSpPr>
          <p:cNvPr id="69" name="Text 66"/>
          <p:cNvSpPr/>
          <p:nvPr/>
        </p:nvSpPr>
        <p:spPr>
          <a:xfrm>
            <a:off x="7128331" y="15170229"/>
            <a:ext cx="373499" cy="518398"/>
          </a:xfrm>
          <a:prstGeom prst="rect">
            <a:avLst/>
          </a:prstGeom>
          <a:noFill/>
          <a:ln/>
        </p:spPr>
        <p:txBody>
          <a:bodyPr wrap="squar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10</a:t>
            </a:r>
            <a:endParaRPr lang="en-US" sz="2041" dirty="0"/>
          </a:p>
        </p:txBody>
      </p:sp>
      <p:sp>
        <p:nvSpPr>
          <p:cNvPr id="70" name="Text 67"/>
          <p:cNvSpPr/>
          <p:nvPr/>
        </p:nvSpPr>
        <p:spPr>
          <a:xfrm>
            <a:off x="8265557" y="15213449"/>
            <a:ext cx="3769757"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Real-World Application</a:t>
            </a:r>
            <a:endParaRPr lang="en-US" sz="1701" dirty="0"/>
          </a:p>
        </p:txBody>
      </p:sp>
      <p:sp>
        <p:nvSpPr>
          <p:cNvPr id="71" name="Text 68"/>
          <p:cNvSpPr/>
          <p:nvPr/>
        </p:nvSpPr>
        <p:spPr>
          <a:xfrm>
            <a:off x="8265557" y="15856863"/>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Collect actual data for new players (e.g., Kevin Durant, Bronny James).</a:t>
            </a:r>
            <a:endParaRPr lang="en-US" sz="1361" dirty="0"/>
          </a:p>
        </p:txBody>
      </p:sp>
      <p:sp>
        <p:nvSpPr>
          <p:cNvPr id="72" name="Text 69"/>
          <p:cNvSpPr/>
          <p:nvPr/>
        </p:nvSpPr>
        <p:spPr>
          <a:xfrm>
            <a:off x="8265557" y="16513612"/>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Perform feature engineering and data standardization.</a:t>
            </a:r>
            <a:endParaRPr lang="en-US" sz="1361" dirty="0"/>
          </a:p>
        </p:txBody>
      </p:sp>
      <p:sp>
        <p:nvSpPr>
          <p:cNvPr id="73" name="Text 70"/>
          <p:cNvSpPr/>
          <p:nvPr/>
        </p:nvSpPr>
        <p:spPr>
          <a:xfrm>
            <a:off x="8265557" y="17170360"/>
            <a:ext cx="3769757" cy="553164"/>
          </a:xfrm>
          <a:prstGeom prst="rect">
            <a:avLst/>
          </a:prstGeom>
          <a:noFill/>
          <a:ln/>
        </p:spPr>
        <p:txBody>
          <a:bodyPr wrap="square" rtlCol="0" anchor="t"/>
          <a:lstStyle/>
          <a:p>
            <a:pPr algn="l" indent="0" marL="0">
              <a:lnSpc>
                <a:spcPts val="2177"/>
              </a:lnSpc>
              <a:buNone/>
            </a:pPr>
            <a:r>
              <a:rPr lang="en-US" sz="1361" dirty="0">
                <a:solidFill>
                  <a:srgbClr val="000000"/>
                </a:solidFill>
                <a:latin typeface="Syne" pitchFamily="34" charset="0"/>
                <a:ea typeface="Syne" pitchFamily="34" charset="-122"/>
                <a:cs typeface="Syne" pitchFamily="34" charset="-120"/>
              </a:rPr>
              <a:t>🏀</a:t>
            </a:r>
            <a:pPr algn="l" indent="0" marL="0">
              <a:lnSpc>
                <a:spcPts val="2177"/>
              </a:lnSpc>
              <a:buNone/>
            </a:pPr>
            <a:r>
              <a:rPr lang="en-US" sz="1361" dirty="0">
                <a:solidFill>
                  <a:srgbClr val="D7E5D8"/>
                </a:solidFill>
                <a:latin typeface="Syne" pitchFamily="34" charset="0"/>
                <a:ea typeface="Syne" pitchFamily="34" charset="-122"/>
                <a:cs typeface="Syne" pitchFamily="34" charset="-120"/>
              </a:rPr>
              <a:t> Use the saved model and SHAP analysis to predict draft position and explain the results.</a:t>
            </a:r>
            <a:endParaRPr lang="en-US" sz="136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64037" y="1224915"/>
            <a:ext cx="10239137" cy="771525"/>
          </a:xfrm>
          <a:prstGeom prst="rect">
            <a:avLst/>
          </a:prstGeom>
          <a:noFill/>
          <a:ln/>
        </p:spPr>
        <p:txBody>
          <a:bodyPr wrap="non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Practical Application</a:t>
            </a:r>
            <a:endParaRPr lang="en-US" sz="4860" dirty="0"/>
          </a:p>
        </p:txBody>
      </p:sp>
      <p:sp>
        <p:nvSpPr>
          <p:cNvPr id="5" name="Shape 2"/>
          <p:cNvSpPr/>
          <p:nvPr/>
        </p:nvSpPr>
        <p:spPr>
          <a:xfrm>
            <a:off x="864037" y="2490192"/>
            <a:ext cx="2150269" cy="1422559"/>
          </a:xfrm>
          <a:prstGeom prst="roundRect">
            <a:avLst>
              <a:gd name="adj" fmla="val 7810"/>
            </a:avLst>
          </a:prstGeom>
          <a:solidFill>
            <a:srgbClr val="547808"/>
          </a:solidFill>
          <a:ln w="15240">
            <a:solidFill>
              <a:srgbClr val="6D9121"/>
            </a:solidFill>
            <a:prstDash val="solid"/>
          </a:ln>
        </p:spPr>
      </p:sp>
      <p:sp>
        <p:nvSpPr>
          <p:cNvPr id="6" name="Text 3"/>
          <p:cNvSpPr/>
          <p:nvPr/>
        </p:nvSpPr>
        <p:spPr>
          <a:xfrm>
            <a:off x="1126093" y="2954536"/>
            <a:ext cx="163354" cy="493752"/>
          </a:xfrm>
          <a:prstGeom prst="rect">
            <a:avLst/>
          </a:prstGeom>
          <a:noFill/>
          <a:ln/>
        </p:spPr>
        <p:txBody>
          <a:bodyPr wrap="none" rtlCol="0" anchor="t"/>
          <a:lstStyle/>
          <a:p>
            <a:pPr algn="ctr" indent="0" marL="0">
              <a:lnSpc>
                <a:spcPts val="3888"/>
              </a:lnSpc>
              <a:buNone/>
            </a:pPr>
            <a:r>
              <a:rPr lang="en-US" sz="2430" b="1" dirty="0">
                <a:solidFill>
                  <a:srgbClr val="D7E5D8"/>
                </a:solidFill>
                <a:latin typeface="Syne" pitchFamily="34" charset="0"/>
                <a:ea typeface="Syne" pitchFamily="34" charset="-122"/>
                <a:cs typeface="Syne" pitchFamily="34" charset="-120"/>
              </a:rPr>
              <a:t>1</a:t>
            </a:r>
            <a:endParaRPr lang="en-US" sz="2430" dirty="0"/>
          </a:p>
        </p:txBody>
      </p:sp>
      <p:sp>
        <p:nvSpPr>
          <p:cNvPr id="7" name="Text 4"/>
          <p:cNvSpPr/>
          <p:nvPr/>
        </p:nvSpPr>
        <p:spPr>
          <a:xfrm>
            <a:off x="3261122" y="2737009"/>
            <a:ext cx="3830479"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Data Collection</a:t>
            </a:r>
            <a:endParaRPr lang="en-US" sz="2430" dirty="0"/>
          </a:p>
        </p:txBody>
      </p:sp>
      <p:sp>
        <p:nvSpPr>
          <p:cNvPr id="8" name="Text 5"/>
          <p:cNvSpPr/>
          <p:nvPr/>
        </p:nvSpPr>
        <p:spPr>
          <a:xfrm>
            <a:off x="3261122" y="3270885"/>
            <a:ext cx="3830479" cy="395049"/>
          </a:xfrm>
          <a:prstGeom prst="rect">
            <a:avLst/>
          </a:prstGeom>
          <a:noFill/>
          <a:ln/>
        </p:spPr>
        <p:txBody>
          <a:bodyPr wrap="non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Collect real data on new players</a:t>
            </a:r>
            <a:endParaRPr lang="en-US" sz="1944" dirty="0"/>
          </a:p>
        </p:txBody>
      </p:sp>
      <p:sp>
        <p:nvSpPr>
          <p:cNvPr id="9" name="Shape 6"/>
          <p:cNvSpPr/>
          <p:nvPr/>
        </p:nvSpPr>
        <p:spPr>
          <a:xfrm>
            <a:off x="3137654" y="3883402"/>
            <a:ext cx="10505361" cy="24646"/>
          </a:xfrm>
          <a:prstGeom prst="roundRect">
            <a:avLst>
              <a:gd name="adj" fmla="val 450781"/>
            </a:avLst>
          </a:prstGeom>
          <a:solidFill>
            <a:srgbClr val="6D9121"/>
          </a:solidFill>
          <a:ln/>
        </p:spPr>
      </p:sp>
      <p:sp>
        <p:nvSpPr>
          <p:cNvPr id="10" name="Shape 7"/>
          <p:cNvSpPr/>
          <p:nvPr/>
        </p:nvSpPr>
        <p:spPr>
          <a:xfrm>
            <a:off x="864037" y="4036100"/>
            <a:ext cx="4300657" cy="1422559"/>
          </a:xfrm>
          <a:prstGeom prst="roundRect">
            <a:avLst>
              <a:gd name="adj" fmla="val 7810"/>
            </a:avLst>
          </a:prstGeom>
          <a:solidFill>
            <a:srgbClr val="547808"/>
          </a:solidFill>
          <a:ln w="15240">
            <a:solidFill>
              <a:srgbClr val="6D9121"/>
            </a:solidFill>
            <a:prstDash val="solid"/>
          </a:ln>
        </p:spPr>
      </p:sp>
      <p:sp>
        <p:nvSpPr>
          <p:cNvPr id="11" name="Text 8"/>
          <p:cNvSpPr/>
          <p:nvPr/>
        </p:nvSpPr>
        <p:spPr>
          <a:xfrm>
            <a:off x="1126093" y="4500443"/>
            <a:ext cx="309562" cy="493752"/>
          </a:xfrm>
          <a:prstGeom prst="rect">
            <a:avLst/>
          </a:prstGeom>
          <a:noFill/>
          <a:ln/>
        </p:spPr>
        <p:txBody>
          <a:bodyPr wrap="none" rtlCol="0" anchor="t"/>
          <a:lstStyle/>
          <a:p>
            <a:pPr algn="ctr" indent="0" marL="0">
              <a:lnSpc>
                <a:spcPts val="3888"/>
              </a:lnSpc>
              <a:buNone/>
            </a:pPr>
            <a:r>
              <a:rPr lang="en-US" sz="2430" b="1" dirty="0">
                <a:solidFill>
                  <a:srgbClr val="D7E5D8"/>
                </a:solidFill>
                <a:latin typeface="Syne" pitchFamily="34" charset="0"/>
                <a:ea typeface="Syne" pitchFamily="34" charset="-122"/>
                <a:cs typeface="Syne" pitchFamily="34" charset="-120"/>
              </a:rPr>
              <a:t>2</a:t>
            </a:r>
            <a:endParaRPr lang="en-US" sz="2430" dirty="0"/>
          </a:p>
        </p:txBody>
      </p:sp>
      <p:sp>
        <p:nvSpPr>
          <p:cNvPr id="12" name="Text 9"/>
          <p:cNvSpPr/>
          <p:nvPr/>
        </p:nvSpPr>
        <p:spPr>
          <a:xfrm>
            <a:off x="5411510" y="4282916"/>
            <a:ext cx="4925139"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Feature Engineering</a:t>
            </a:r>
            <a:endParaRPr lang="en-US" sz="2430" dirty="0"/>
          </a:p>
        </p:txBody>
      </p:sp>
      <p:sp>
        <p:nvSpPr>
          <p:cNvPr id="13" name="Text 10"/>
          <p:cNvSpPr/>
          <p:nvPr/>
        </p:nvSpPr>
        <p:spPr>
          <a:xfrm>
            <a:off x="5411510" y="4816793"/>
            <a:ext cx="5016579" cy="395049"/>
          </a:xfrm>
          <a:prstGeom prst="rect">
            <a:avLst/>
          </a:prstGeom>
          <a:noFill/>
          <a:ln/>
        </p:spPr>
        <p:txBody>
          <a:bodyPr wrap="non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Apply feature engineering and standardization</a:t>
            </a:r>
            <a:endParaRPr lang="en-US" sz="1944" dirty="0"/>
          </a:p>
        </p:txBody>
      </p:sp>
      <p:sp>
        <p:nvSpPr>
          <p:cNvPr id="14" name="Shape 11"/>
          <p:cNvSpPr/>
          <p:nvPr/>
        </p:nvSpPr>
        <p:spPr>
          <a:xfrm>
            <a:off x="5288042" y="5429310"/>
            <a:ext cx="8354973" cy="24646"/>
          </a:xfrm>
          <a:prstGeom prst="roundRect">
            <a:avLst>
              <a:gd name="adj" fmla="val 450781"/>
            </a:avLst>
          </a:prstGeom>
          <a:solidFill>
            <a:srgbClr val="6D9121"/>
          </a:solidFill>
          <a:ln/>
        </p:spPr>
      </p:sp>
      <p:sp>
        <p:nvSpPr>
          <p:cNvPr id="15" name="Shape 12"/>
          <p:cNvSpPr/>
          <p:nvPr/>
        </p:nvSpPr>
        <p:spPr>
          <a:xfrm>
            <a:off x="864037" y="5582007"/>
            <a:ext cx="6451163" cy="1422559"/>
          </a:xfrm>
          <a:prstGeom prst="roundRect">
            <a:avLst>
              <a:gd name="adj" fmla="val 7810"/>
            </a:avLst>
          </a:prstGeom>
          <a:solidFill>
            <a:srgbClr val="547808"/>
          </a:solidFill>
          <a:ln w="15240">
            <a:solidFill>
              <a:srgbClr val="6D9121"/>
            </a:solidFill>
            <a:prstDash val="solid"/>
          </a:ln>
        </p:spPr>
      </p:sp>
      <p:sp>
        <p:nvSpPr>
          <p:cNvPr id="16" name="Text 13"/>
          <p:cNvSpPr/>
          <p:nvPr/>
        </p:nvSpPr>
        <p:spPr>
          <a:xfrm>
            <a:off x="1126093" y="6046351"/>
            <a:ext cx="325636" cy="493752"/>
          </a:xfrm>
          <a:prstGeom prst="rect">
            <a:avLst/>
          </a:prstGeom>
          <a:noFill/>
          <a:ln/>
        </p:spPr>
        <p:txBody>
          <a:bodyPr wrap="none" rtlCol="0" anchor="t"/>
          <a:lstStyle/>
          <a:p>
            <a:pPr algn="ctr" indent="0" marL="0">
              <a:lnSpc>
                <a:spcPts val="3888"/>
              </a:lnSpc>
              <a:buNone/>
            </a:pPr>
            <a:r>
              <a:rPr lang="en-US" sz="2430" b="1" dirty="0">
                <a:solidFill>
                  <a:srgbClr val="D7E5D8"/>
                </a:solidFill>
                <a:latin typeface="Syne" pitchFamily="34" charset="0"/>
                <a:ea typeface="Syne" pitchFamily="34" charset="-122"/>
                <a:cs typeface="Syne" pitchFamily="34" charset="-120"/>
              </a:rPr>
              <a:t>3</a:t>
            </a:r>
            <a:endParaRPr lang="en-US" sz="2430" dirty="0"/>
          </a:p>
        </p:txBody>
      </p:sp>
      <p:sp>
        <p:nvSpPr>
          <p:cNvPr id="17" name="Text 14"/>
          <p:cNvSpPr/>
          <p:nvPr/>
        </p:nvSpPr>
        <p:spPr>
          <a:xfrm>
            <a:off x="7562017" y="5828824"/>
            <a:ext cx="5265896" cy="385763"/>
          </a:xfrm>
          <a:prstGeom prst="rect">
            <a:avLst/>
          </a:prstGeom>
          <a:noFill/>
          <a:ln/>
        </p:spPr>
        <p:txBody>
          <a:bodyPr wrap="none" rtlCol="0" anchor="t"/>
          <a:lstStyle/>
          <a:p>
            <a:pPr algn="l" indent="0" marL="0">
              <a:lnSpc>
                <a:spcPts val="3038"/>
              </a:lnSpc>
              <a:buNone/>
            </a:pPr>
            <a:r>
              <a:rPr lang="en-US" sz="2430" b="1" dirty="0">
                <a:solidFill>
                  <a:srgbClr val="D7E5D8"/>
                </a:solidFill>
                <a:latin typeface="Syne" pitchFamily="34" charset="0"/>
                <a:ea typeface="Syne" pitchFamily="34" charset="-122"/>
                <a:cs typeface="Syne" pitchFamily="34" charset="-120"/>
              </a:rPr>
              <a:t>Predict Draft Position</a:t>
            </a:r>
            <a:endParaRPr lang="en-US" sz="2430" dirty="0"/>
          </a:p>
        </p:txBody>
      </p:sp>
      <p:sp>
        <p:nvSpPr>
          <p:cNvPr id="18" name="Text 15"/>
          <p:cNvSpPr/>
          <p:nvPr/>
        </p:nvSpPr>
        <p:spPr>
          <a:xfrm>
            <a:off x="7562017" y="6362700"/>
            <a:ext cx="5265896" cy="395049"/>
          </a:xfrm>
          <a:prstGeom prst="rect">
            <a:avLst/>
          </a:prstGeom>
          <a:noFill/>
          <a:ln/>
        </p:spPr>
        <p:txBody>
          <a:bodyPr wrap="none" rtlCol="0" anchor="t"/>
          <a:lstStyle/>
          <a:p>
            <a:pPr algn="l" indent="0" marL="0">
              <a:lnSpc>
                <a:spcPts val="3110"/>
              </a:lnSpc>
              <a:buNone/>
            </a:pPr>
            <a:r>
              <a:rPr lang="en-US" sz="1944" dirty="0">
                <a:solidFill>
                  <a:srgbClr val="D7E5D8"/>
                </a:solidFill>
                <a:latin typeface="Syne" pitchFamily="34" charset="0"/>
                <a:ea typeface="Syne" pitchFamily="34" charset="-122"/>
                <a:cs typeface="Syne" pitchFamily="34" charset="-120"/>
              </a:rPr>
              <a:t>Use the saved model to predict draft position</a:t>
            </a:r>
            <a:endParaRPr lang="en-US" sz="1944"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594967" y="838914"/>
            <a:ext cx="4410789" cy="540068"/>
          </a:xfrm>
          <a:prstGeom prst="rect">
            <a:avLst/>
          </a:prstGeom>
          <a:noFill/>
          <a:ln/>
        </p:spPr>
        <p:txBody>
          <a:bodyPr wrap="non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Kevin Durant</a:t>
            </a:r>
            <a:endParaRPr lang="en-US" sz="3402" dirty="0"/>
          </a:p>
        </p:txBody>
      </p:sp>
      <p:pic>
        <p:nvPicPr>
          <p:cNvPr id="5" name="Image 1" descr="preencoded.png">    </p:cNvPr>
          <p:cNvPicPr>
            <a:picLocks noChangeAspect="1"/>
          </p:cNvPicPr>
          <p:nvPr/>
        </p:nvPicPr>
        <p:blipFill>
          <a:blip r:embed="rId2"/>
          <a:stretch>
            <a:fillRect/>
          </a:stretch>
        </p:blipFill>
        <p:spPr>
          <a:xfrm>
            <a:off x="2594967" y="1573292"/>
            <a:ext cx="3221117" cy="5048369"/>
          </a:xfrm>
          <a:prstGeom prst="rect">
            <a:avLst/>
          </a:prstGeom>
        </p:spPr>
      </p:pic>
      <p:sp>
        <p:nvSpPr>
          <p:cNvPr id="6" name="Text 2"/>
          <p:cNvSpPr/>
          <p:nvPr/>
        </p:nvSpPr>
        <p:spPr>
          <a:xfrm>
            <a:off x="7533442" y="838914"/>
            <a:ext cx="4320540" cy="540068"/>
          </a:xfrm>
          <a:prstGeom prst="rect">
            <a:avLst/>
          </a:prstGeom>
          <a:noFill/>
          <a:ln/>
        </p:spPr>
        <p:txBody>
          <a:bodyPr wrap="non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Apply</a:t>
            </a:r>
            <a:endParaRPr lang="en-US" sz="3402" dirty="0"/>
          </a:p>
        </p:txBody>
      </p:sp>
      <p:sp>
        <p:nvSpPr>
          <p:cNvPr id="7" name="Text 3"/>
          <p:cNvSpPr/>
          <p:nvPr/>
        </p:nvSpPr>
        <p:spPr>
          <a:xfrm>
            <a:off x="7809786" y="1551742"/>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Height (without shoes): 81.75 inches (6'9.75")</a:t>
            </a:r>
            <a:endParaRPr lang="en-US" sz="1361" dirty="0"/>
          </a:p>
        </p:txBody>
      </p:sp>
      <p:sp>
        <p:nvSpPr>
          <p:cNvPr id="8" name="Text 4"/>
          <p:cNvSpPr/>
          <p:nvPr/>
        </p:nvSpPr>
        <p:spPr>
          <a:xfrm>
            <a:off x="7809786" y="1888808"/>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Weight: 240 lbs</a:t>
            </a:r>
            <a:endParaRPr lang="en-US" sz="1361" dirty="0"/>
          </a:p>
        </p:txBody>
      </p:sp>
      <p:sp>
        <p:nvSpPr>
          <p:cNvPr id="9" name="Text 5"/>
          <p:cNvSpPr/>
          <p:nvPr/>
        </p:nvSpPr>
        <p:spPr>
          <a:xfrm>
            <a:off x="7809786" y="2225873"/>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Wingspan: 87.5 inches</a:t>
            </a:r>
            <a:endParaRPr lang="en-US" sz="1361" dirty="0"/>
          </a:p>
        </p:txBody>
      </p:sp>
      <p:sp>
        <p:nvSpPr>
          <p:cNvPr id="10" name="Text 6"/>
          <p:cNvSpPr/>
          <p:nvPr/>
        </p:nvSpPr>
        <p:spPr>
          <a:xfrm>
            <a:off x="7809786" y="2562939"/>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Standing Reach: 96.0 inches</a:t>
            </a:r>
            <a:endParaRPr lang="en-US" sz="1361" dirty="0"/>
          </a:p>
        </p:txBody>
      </p:sp>
      <p:sp>
        <p:nvSpPr>
          <p:cNvPr id="11" name="Text 7"/>
          <p:cNvSpPr/>
          <p:nvPr/>
        </p:nvSpPr>
        <p:spPr>
          <a:xfrm>
            <a:off x="7809786" y="2900005"/>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Vertical (No-Step): 33.5 inches</a:t>
            </a:r>
            <a:endParaRPr lang="en-US" sz="1361" dirty="0"/>
          </a:p>
        </p:txBody>
      </p:sp>
      <p:sp>
        <p:nvSpPr>
          <p:cNvPr id="12" name="Text 8"/>
          <p:cNvSpPr/>
          <p:nvPr/>
        </p:nvSpPr>
        <p:spPr>
          <a:xfrm>
            <a:off x="7809786" y="3237071"/>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Vertical (Max): 39.0 inches</a:t>
            </a:r>
            <a:endParaRPr lang="en-US" sz="1361" dirty="0"/>
          </a:p>
        </p:txBody>
      </p:sp>
      <p:sp>
        <p:nvSpPr>
          <p:cNvPr id="13" name="Text 9"/>
          <p:cNvSpPr/>
          <p:nvPr/>
        </p:nvSpPr>
        <p:spPr>
          <a:xfrm>
            <a:off x="7809786" y="3574137"/>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Bench Press Reps: 3</a:t>
            </a:r>
            <a:endParaRPr lang="en-US" sz="1361" dirty="0"/>
          </a:p>
        </p:txBody>
      </p:sp>
      <p:sp>
        <p:nvSpPr>
          <p:cNvPr id="14" name="Text 10"/>
          <p:cNvSpPr/>
          <p:nvPr/>
        </p:nvSpPr>
        <p:spPr>
          <a:xfrm>
            <a:off x="7809786" y="3911203"/>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Lane Agility Time: 11.18 seconds</a:t>
            </a:r>
            <a:endParaRPr lang="en-US" sz="1361" dirty="0"/>
          </a:p>
        </p:txBody>
      </p:sp>
      <p:sp>
        <p:nvSpPr>
          <p:cNvPr id="15" name="Text 11"/>
          <p:cNvSpPr/>
          <p:nvPr/>
        </p:nvSpPr>
        <p:spPr>
          <a:xfrm>
            <a:off x="7809786" y="4248269"/>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3/4 Court Sprint: 3.45 seconds</a:t>
            </a:r>
            <a:endParaRPr lang="en-US" sz="1361" dirty="0"/>
          </a:p>
        </p:txBody>
      </p:sp>
      <p:sp>
        <p:nvSpPr>
          <p:cNvPr id="16" name="Text 12"/>
          <p:cNvSpPr/>
          <p:nvPr/>
        </p:nvSpPr>
        <p:spPr>
          <a:xfrm>
            <a:off x="7809786" y="4585335"/>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Body Fat %: 6.9%</a:t>
            </a:r>
            <a:endParaRPr lang="en-US" sz="1361" dirty="0"/>
          </a:p>
        </p:txBody>
      </p:sp>
      <p:sp>
        <p:nvSpPr>
          <p:cNvPr id="17" name="Text 13"/>
          <p:cNvSpPr/>
          <p:nvPr/>
        </p:nvSpPr>
        <p:spPr>
          <a:xfrm>
            <a:off x="7809786" y="4922401"/>
            <a:ext cx="4233029"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D7E5D8"/>
                </a:solidFill>
                <a:latin typeface="Syne" pitchFamily="34" charset="0"/>
                <a:ea typeface="Syne" pitchFamily="34" charset="-122"/>
                <a:cs typeface="Syne" pitchFamily="34" charset="-120"/>
              </a:rPr>
              <a:t>Combine Participation: 2007</a:t>
            </a:r>
            <a:endParaRPr lang="en-US" sz="1361" dirty="0"/>
          </a:p>
        </p:txBody>
      </p:sp>
      <p:sp>
        <p:nvSpPr>
          <p:cNvPr id="18" name="Text 14"/>
          <p:cNvSpPr/>
          <p:nvPr/>
        </p:nvSpPr>
        <p:spPr>
          <a:xfrm>
            <a:off x="7533442" y="5354479"/>
            <a:ext cx="4509373"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analysis for </a:t>
            </a:r>
            <a:pPr indent="0" marL="0">
              <a:lnSpc>
                <a:spcPts val="2177"/>
              </a:lnSpc>
              <a:buNone/>
            </a:pPr>
            <a:r>
              <a:rPr lang="en-US" sz="1361" b="1" dirty="0">
                <a:solidFill>
                  <a:srgbClr val="D7E5D8"/>
                </a:solidFill>
                <a:latin typeface="Syne" pitchFamily="34" charset="0"/>
                <a:ea typeface="Syne" pitchFamily="34" charset="-122"/>
                <a:cs typeface="Syne" pitchFamily="34" charset="-120"/>
              </a:rPr>
              <a:t>Kevin Durant</a:t>
            </a:r>
            <a:pPr indent="0" marL="0">
              <a:lnSpc>
                <a:spcPts val="2177"/>
              </a:lnSpc>
              <a:buNone/>
            </a:pPr>
            <a:r>
              <a:rPr lang="en-US" sz="1361" dirty="0">
                <a:solidFill>
                  <a:srgbClr val="D7E5D8"/>
                </a:solidFill>
                <a:latin typeface="Syne" pitchFamily="34" charset="0"/>
                <a:ea typeface="Syne" pitchFamily="34" charset="-122"/>
                <a:cs typeface="Syne" pitchFamily="34" charset="-120"/>
              </a:rPr>
              <a:t> shows that he has impressive athletic qualities, and the model predicts he will be selected with a 0.90 probability.</a:t>
            </a:r>
            <a:endParaRPr lang="en-US" sz="1361" dirty="0"/>
          </a:p>
        </p:txBody>
      </p:sp>
      <p:sp>
        <p:nvSpPr>
          <p:cNvPr id="19" name="Text 15"/>
          <p:cNvSpPr/>
          <p:nvPr/>
        </p:nvSpPr>
        <p:spPr>
          <a:xfrm>
            <a:off x="2594967" y="7010281"/>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Kevin Durant was selected in the 2007 NBA Draft. He was chosen 2nd overall by the Seattle SuperSonics, who later became the Oklahoma City Thunder.</a:t>
            </a:r>
            <a:endParaRPr lang="en-US" sz="136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5849481"/>
          </a:xfrm>
          <a:prstGeom prst="rect">
            <a:avLst/>
          </a:prstGeom>
          <a:solidFill>
            <a:srgbClr val="152025">
              <a:alpha val="75000"/>
            </a:srgbClr>
          </a:solidFill>
          <a:ln/>
        </p:spPr>
      </p:sp>
      <p:sp>
        <p:nvSpPr>
          <p:cNvPr id="4" name="Text 1"/>
          <p:cNvSpPr/>
          <p:nvPr/>
        </p:nvSpPr>
        <p:spPr>
          <a:xfrm>
            <a:off x="2594967" y="475178"/>
            <a:ext cx="7918252" cy="540068"/>
          </a:xfrm>
          <a:prstGeom prst="rect">
            <a:avLst/>
          </a:prstGeom>
          <a:noFill/>
          <a:ln/>
        </p:spPr>
        <p:txBody>
          <a:bodyPr wrap="non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Bronny James Analysis</a:t>
            </a:r>
            <a:endParaRPr lang="en-US" sz="3402" dirty="0"/>
          </a:p>
        </p:txBody>
      </p:sp>
      <p:pic>
        <p:nvPicPr>
          <p:cNvPr id="5" name="Image 1" descr="preencoded.png">    </p:cNvPr>
          <p:cNvPicPr>
            <a:picLocks noChangeAspect="1"/>
          </p:cNvPicPr>
          <p:nvPr/>
        </p:nvPicPr>
        <p:blipFill>
          <a:blip r:embed="rId2"/>
          <a:stretch>
            <a:fillRect/>
          </a:stretch>
        </p:blipFill>
        <p:spPr>
          <a:xfrm>
            <a:off x="2594967" y="1360884"/>
            <a:ext cx="5048488" cy="5048488"/>
          </a:xfrm>
          <a:prstGeom prst="rect">
            <a:avLst/>
          </a:prstGeom>
        </p:spPr>
      </p:pic>
      <p:sp>
        <p:nvSpPr>
          <p:cNvPr id="6" name="Shape 2"/>
          <p:cNvSpPr/>
          <p:nvPr/>
        </p:nvSpPr>
        <p:spPr>
          <a:xfrm>
            <a:off x="2594967" y="6603683"/>
            <a:ext cx="9440347" cy="5504140"/>
          </a:xfrm>
          <a:prstGeom prst="roundRect">
            <a:avLst>
              <a:gd name="adj" fmla="val 1413"/>
            </a:avLst>
          </a:prstGeom>
          <a:noFill/>
          <a:ln w="7620">
            <a:solidFill>
              <a:srgbClr val="FFFFFF">
                <a:alpha val="24000"/>
              </a:srgbClr>
            </a:solidFill>
            <a:prstDash val="solid"/>
          </a:ln>
        </p:spPr>
      </p:sp>
      <p:sp>
        <p:nvSpPr>
          <p:cNvPr id="7" name="Shape 3"/>
          <p:cNvSpPr/>
          <p:nvPr/>
        </p:nvSpPr>
        <p:spPr>
          <a:xfrm>
            <a:off x="2602587" y="6611303"/>
            <a:ext cx="9425107" cy="498991"/>
          </a:xfrm>
          <a:prstGeom prst="rect">
            <a:avLst/>
          </a:prstGeom>
          <a:solidFill>
            <a:srgbClr val="FFFFFF">
              <a:alpha val="4000"/>
            </a:srgbClr>
          </a:solidFill>
          <a:ln/>
        </p:spPr>
      </p:sp>
      <p:sp>
        <p:nvSpPr>
          <p:cNvPr id="8" name="Text 4"/>
          <p:cNvSpPr/>
          <p:nvPr/>
        </p:nvSpPr>
        <p:spPr>
          <a:xfrm>
            <a:off x="2775466" y="672250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Height (without shoes)</a:t>
            </a:r>
            <a:endParaRPr lang="en-US" sz="1361" dirty="0"/>
          </a:p>
        </p:txBody>
      </p:sp>
      <p:sp>
        <p:nvSpPr>
          <p:cNvPr id="9" name="Text 5"/>
          <p:cNvSpPr/>
          <p:nvPr/>
        </p:nvSpPr>
        <p:spPr>
          <a:xfrm>
            <a:off x="7491770" y="672250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74.75 inches (6'2.75")</a:t>
            </a:r>
            <a:endParaRPr lang="en-US" sz="1361" dirty="0"/>
          </a:p>
        </p:txBody>
      </p:sp>
      <p:sp>
        <p:nvSpPr>
          <p:cNvPr id="10" name="Shape 6"/>
          <p:cNvSpPr/>
          <p:nvPr/>
        </p:nvSpPr>
        <p:spPr>
          <a:xfrm>
            <a:off x="2602587" y="7110293"/>
            <a:ext cx="9425107" cy="498991"/>
          </a:xfrm>
          <a:prstGeom prst="rect">
            <a:avLst/>
          </a:prstGeom>
          <a:solidFill>
            <a:srgbClr val="000000">
              <a:alpha val="4000"/>
            </a:srgbClr>
          </a:solidFill>
          <a:ln/>
        </p:spPr>
      </p:sp>
      <p:sp>
        <p:nvSpPr>
          <p:cNvPr id="11" name="Text 7"/>
          <p:cNvSpPr/>
          <p:nvPr/>
        </p:nvSpPr>
        <p:spPr>
          <a:xfrm>
            <a:off x="2775466" y="7221498"/>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Weight</a:t>
            </a:r>
            <a:endParaRPr lang="en-US" sz="1361" dirty="0"/>
          </a:p>
        </p:txBody>
      </p:sp>
      <p:sp>
        <p:nvSpPr>
          <p:cNvPr id="12" name="Text 8"/>
          <p:cNvSpPr/>
          <p:nvPr/>
        </p:nvSpPr>
        <p:spPr>
          <a:xfrm>
            <a:off x="7491770" y="7221498"/>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180 pounds</a:t>
            </a:r>
            <a:endParaRPr lang="en-US" sz="1361" dirty="0"/>
          </a:p>
        </p:txBody>
      </p:sp>
      <p:sp>
        <p:nvSpPr>
          <p:cNvPr id="13" name="Shape 9"/>
          <p:cNvSpPr/>
          <p:nvPr/>
        </p:nvSpPr>
        <p:spPr>
          <a:xfrm>
            <a:off x="2602587" y="7609284"/>
            <a:ext cx="9425107" cy="498991"/>
          </a:xfrm>
          <a:prstGeom prst="rect">
            <a:avLst/>
          </a:prstGeom>
          <a:solidFill>
            <a:srgbClr val="FFFFFF">
              <a:alpha val="4000"/>
            </a:srgbClr>
          </a:solidFill>
          <a:ln/>
        </p:spPr>
      </p:sp>
      <p:sp>
        <p:nvSpPr>
          <p:cNvPr id="14" name="Text 10"/>
          <p:cNvSpPr/>
          <p:nvPr/>
        </p:nvSpPr>
        <p:spPr>
          <a:xfrm>
            <a:off x="2775466" y="7720489"/>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Wingspan</a:t>
            </a:r>
            <a:endParaRPr lang="en-US" sz="1361" dirty="0"/>
          </a:p>
        </p:txBody>
      </p:sp>
      <p:sp>
        <p:nvSpPr>
          <p:cNvPr id="15" name="Text 11"/>
          <p:cNvSpPr/>
          <p:nvPr/>
        </p:nvSpPr>
        <p:spPr>
          <a:xfrm>
            <a:off x="7491770" y="7720489"/>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80.0 inches</a:t>
            </a:r>
            <a:endParaRPr lang="en-US" sz="1361" dirty="0"/>
          </a:p>
        </p:txBody>
      </p:sp>
      <p:sp>
        <p:nvSpPr>
          <p:cNvPr id="16" name="Shape 12"/>
          <p:cNvSpPr/>
          <p:nvPr/>
        </p:nvSpPr>
        <p:spPr>
          <a:xfrm>
            <a:off x="2602587" y="8108275"/>
            <a:ext cx="9425107" cy="498991"/>
          </a:xfrm>
          <a:prstGeom prst="rect">
            <a:avLst/>
          </a:prstGeom>
          <a:solidFill>
            <a:srgbClr val="000000">
              <a:alpha val="4000"/>
            </a:srgbClr>
          </a:solidFill>
          <a:ln/>
        </p:spPr>
      </p:sp>
      <p:sp>
        <p:nvSpPr>
          <p:cNvPr id="17" name="Text 13"/>
          <p:cNvSpPr/>
          <p:nvPr/>
        </p:nvSpPr>
        <p:spPr>
          <a:xfrm>
            <a:off x="2775466" y="8219480"/>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Standing Reach</a:t>
            </a:r>
            <a:endParaRPr lang="en-US" sz="1361" dirty="0"/>
          </a:p>
        </p:txBody>
      </p:sp>
      <p:sp>
        <p:nvSpPr>
          <p:cNvPr id="18" name="Text 14"/>
          <p:cNvSpPr/>
          <p:nvPr/>
        </p:nvSpPr>
        <p:spPr>
          <a:xfrm>
            <a:off x="7491770" y="8219480"/>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95.0 inches</a:t>
            </a:r>
            <a:endParaRPr lang="en-US" sz="1361" dirty="0"/>
          </a:p>
        </p:txBody>
      </p:sp>
      <p:sp>
        <p:nvSpPr>
          <p:cNvPr id="19" name="Shape 15"/>
          <p:cNvSpPr/>
          <p:nvPr/>
        </p:nvSpPr>
        <p:spPr>
          <a:xfrm>
            <a:off x="2602587" y="8607266"/>
            <a:ext cx="9425107" cy="498991"/>
          </a:xfrm>
          <a:prstGeom prst="rect">
            <a:avLst/>
          </a:prstGeom>
          <a:solidFill>
            <a:srgbClr val="FFFFFF">
              <a:alpha val="4000"/>
            </a:srgbClr>
          </a:solidFill>
          <a:ln/>
        </p:spPr>
      </p:sp>
      <p:sp>
        <p:nvSpPr>
          <p:cNvPr id="20" name="Text 16"/>
          <p:cNvSpPr/>
          <p:nvPr/>
        </p:nvSpPr>
        <p:spPr>
          <a:xfrm>
            <a:off x="2775466" y="871847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Vertical (Standing)</a:t>
            </a:r>
            <a:endParaRPr lang="en-US" sz="1361" dirty="0"/>
          </a:p>
        </p:txBody>
      </p:sp>
      <p:sp>
        <p:nvSpPr>
          <p:cNvPr id="21" name="Text 17"/>
          <p:cNvSpPr/>
          <p:nvPr/>
        </p:nvSpPr>
        <p:spPr>
          <a:xfrm>
            <a:off x="7491770" y="871847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31.5 inches</a:t>
            </a:r>
            <a:endParaRPr lang="en-US" sz="1361" dirty="0"/>
          </a:p>
        </p:txBody>
      </p:sp>
      <p:sp>
        <p:nvSpPr>
          <p:cNvPr id="22" name="Shape 18"/>
          <p:cNvSpPr/>
          <p:nvPr/>
        </p:nvSpPr>
        <p:spPr>
          <a:xfrm>
            <a:off x="2602587" y="9106257"/>
            <a:ext cx="9425107" cy="498991"/>
          </a:xfrm>
          <a:prstGeom prst="rect">
            <a:avLst/>
          </a:prstGeom>
          <a:solidFill>
            <a:srgbClr val="000000">
              <a:alpha val="4000"/>
            </a:srgbClr>
          </a:solidFill>
          <a:ln/>
        </p:spPr>
      </p:sp>
      <p:sp>
        <p:nvSpPr>
          <p:cNvPr id="23" name="Text 19"/>
          <p:cNvSpPr/>
          <p:nvPr/>
        </p:nvSpPr>
        <p:spPr>
          <a:xfrm>
            <a:off x="2775466" y="921746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Vertical (Max)</a:t>
            </a:r>
            <a:endParaRPr lang="en-US" sz="1361" dirty="0"/>
          </a:p>
        </p:txBody>
      </p:sp>
      <p:sp>
        <p:nvSpPr>
          <p:cNvPr id="24" name="Text 20"/>
          <p:cNvSpPr/>
          <p:nvPr/>
        </p:nvSpPr>
        <p:spPr>
          <a:xfrm>
            <a:off x="7491770" y="921746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35.5 inches</a:t>
            </a:r>
            <a:endParaRPr lang="en-US" sz="1361" dirty="0"/>
          </a:p>
        </p:txBody>
      </p:sp>
      <p:sp>
        <p:nvSpPr>
          <p:cNvPr id="25" name="Shape 21"/>
          <p:cNvSpPr/>
          <p:nvPr/>
        </p:nvSpPr>
        <p:spPr>
          <a:xfrm>
            <a:off x="2602587" y="9605248"/>
            <a:ext cx="9425107" cy="498991"/>
          </a:xfrm>
          <a:prstGeom prst="rect">
            <a:avLst/>
          </a:prstGeom>
          <a:solidFill>
            <a:srgbClr val="FFFFFF">
              <a:alpha val="4000"/>
            </a:srgbClr>
          </a:solidFill>
          <a:ln/>
        </p:spPr>
      </p:sp>
      <p:sp>
        <p:nvSpPr>
          <p:cNvPr id="26" name="Text 22"/>
          <p:cNvSpPr/>
          <p:nvPr/>
        </p:nvSpPr>
        <p:spPr>
          <a:xfrm>
            <a:off x="2775466" y="971645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Bench Press Reps</a:t>
            </a:r>
            <a:endParaRPr lang="en-US" sz="1361" dirty="0"/>
          </a:p>
        </p:txBody>
      </p:sp>
      <p:sp>
        <p:nvSpPr>
          <p:cNvPr id="27" name="Text 23"/>
          <p:cNvSpPr/>
          <p:nvPr/>
        </p:nvSpPr>
        <p:spPr>
          <a:xfrm>
            <a:off x="7491770" y="971645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10</a:t>
            </a:r>
            <a:endParaRPr lang="en-US" sz="1361" dirty="0"/>
          </a:p>
        </p:txBody>
      </p:sp>
      <p:sp>
        <p:nvSpPr>
          <p:cNvPr id="28" name="Shape 24"/>
          <p:cNvSpPr/>
          <p:nvPr/>
        </p:nvSpPr>
        <p:spPr>
          <a:xfrm>
            <a:off x="2602587" y="10104239"/>
            <a:ext cx="9425107" cy="498991"/>
          </a:xfrm>
          <a:prstGeom prst="rect">
            <a:avLst/>
          </a:prstGeom>
          <a:solidFill>
            <a:srgbClr val="000000">
              <a:alpha val="4000"/>
            </a:srgbClr>
          </a:solidFill>
          <a:ln/>
        </p:spPr>
      </p:sp>
      <p:sp>
        <p:nvSpPr>
          <p:cNvPr id="29" name="Text 25"/>
          <p:cNvSpPr/>
          <p:nvPr/>
        </p:nvSpPr>
        <p:spPr>
          <a:xfrm>
            <a:off x="2775466" y="1021544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Lane Agility Time</a:t>
            </a:r>
            <a:endParaRPr lang="en-US" sz="1361" dirty="0"/>
          </a:p>
        </p:txBody>
      </p:sp>
      <p:sp>
        <p:nvSpPr>
          <p:cNvPr id="30" name="Text 26"/>
          <p:cNvSpPr/>
          <p:nvPr/>
        </p:nvSpPr>
        <p:spPr>
          <a:xfrm>
            <a:off x="7491770" y="1021544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11.00 seconds</a:t>
            </a:r>
            <a:endParaRPr lang="en-US" sz="1361" dirty="0"/>
          </a:p>
        </p:txBody>
      </p:sp>
      <p:sp>
        <p:nvSpPr>
          <p:cNvPr id="31" name="Shape 27"/>
          <p:cNvSpPr/>
          <p:nvPr/>
        </p:nvSpPr>
        <p:spPr>
          <a:xfrm>
            <a:off x="2602587" y="10603230"/>
            <a:ext cx="9425107" cy="498991"/>
          </a:xfrm>
          <a:prstGeom prst="rect">
            <a:avLst/>
          </a:prstGeom>
          <a:solidFill>
            <a:srgbClr val="FFFFFF">
              <a:alpha val="4000"/>
            </a:srgbClr>
          </a:solidFill>
          <a:ln/>
        </p:spPr>
      </p:sp>
      <p:sp>
        <p:nvSpPr>
          <p:cNvPr id="32" name="Text 28"/>
          <p:cNvSpPr/>
          <p:nvPr/>
        </p:nvSpPr>
        <p:spPr>
          <a:xfrm>
            <a:off x="2775466" y="1071443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3/4 Court Sprint</a:t>
            </a:r>
            <a:endParaRPr lang="en-US" sz="1361" dirty="0"/>
          </a:p>
        </p:txBody>
      </p:sp>
      <p:sp>
        <p:nvSpPr>
          <p:cNvPr id="33" name="Text 29"/>
          <p:cNvSpPr/>
          <p:nvPr/>
        </p:nvSpPr>
        <p:spPr>
          <a:xfrm>
            <a:off x="7491770" y="1071443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3.25 seconds</a:t>
            </a:r>
            <a:endParaRPr lang="en-US" sz="1361" dirty="0"/>
          </a:p>
        </p:txBody>
      </p:sp>
      <p:sp>
        <p:nvSpPr>
          <p:cNvPr id="34" name="Shape 30"/>
          <p:cNvSpPr/>
          <p:nvPr/>
        </p:nvSpPr>
        <p:spPr>
          <a:xfrm>
            <a:off x="2602587" y="11102221"/>
            <a:ext cx="9425107" cy="498991"/>
          </a:xfrm>
          <a:prstGeom prst="rect">
            <a:avLst/>
          </a:prstGeom>
          <a:solidFill>
            <a:srgbClr val="000000">
              <a:alpha val="4000"/>
            </a:srgbClr>
          </a:solidFill>
          <a:ln/>
        </p:spPr>
      </p:sp>
      <p:sp>
        <p:nvSpPr>
          <p:cNvPr id="35" name="Text 31"/>
          <p:cNvSpPr/>
          <p:nvPr/>
        </p:nvSpPr>
        <p:spPr>
          <a:xfrm>
            <a:off x="2775466" y="11213425"/>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Body Fat %</a:t>
            </a:r>
            <a:endParaRPr lang="en-US" sz="1361" dirty="0"/>
          </a:p>
        </p:txBody>
      </p:sp>
      <p:sp>
        <p:nvSpPr>
          <p:cNvPr id="36" name="Text 32"/>
          <p:cNvSpPr/>
          <p:nvPr/>
        </p:nvSpPr>
        <p:spPr>
          <a:xfrm>
            <a:off x="7491770" y="11213425"/>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7.2%</a:t>
            </a:r>
            <a:endParaRPr lang="en-US" sz="1361" dirty="0"/>
          </a:p>
        </p:txBody>
      </p:sp>
      <p:sp>
        <p:nvSpPr>
          <p:cNvPr id="37" name="Shape 33"/>
          <p:cNvSpPr/>
          <p:nvPr/>
        </p:nvSpPr>
        <p:spPr>
          <a:xfrm>
            <a:off x="2602587" y="11601212"/>
            <a:ext cx="9425107" cy="498991"/>
          </a:xfrm>
          <a:prstGeom prst="rect">
            <a:avLst/>
          </a:prstGeom>
          <a:solidFill>
            <a:srgbClr val="FFFFFF">
              <a:alpha val="4000"/>
            </a:srgbClr>
          </a:solidFill>
          <a:ln/>
        </p:spPr>
      </p:sp>
      <p:sp>
        <p:nvSpPr>
          <p:cNvPr id="38" name="Text 34"/>
          <p:cNvSpPr/>
          <p:nvPr/>
        </p:nvSpPr>
        <p:spPr>
          <a:xfrm>
            <a:off x="2775466" y="1171241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Participated in Combine</a:t>
            </a:r>
            <a:endParaRPr lang="en-US" sz="1361" dirty="0"/>
          </a:p>
        </p:txBody>
      </p:sp>
      <p:sp>
        <p:nvSpPr>
          <p:cNvPr id="39" name="Text 35"/>
          <p:cNvSpPr/>
          <p:nvPr/>
        </p:nvSpPr>
        <p:spPr>
          <a:xfrm>
            <a:off x="7491770" y="1171241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2024</a:t>
            </a:r>
            <a:endParaRPr lang="en-US" sz="1361" dirty="0"/>
          </a:p>
        </p:txBody>
      </p:sp>
      <p:sp>
        <p:nvSpPr>
          <p:cNvPr id="40" name="Text 36"/>
          <p:cNvSpPr/>
          <p:nvPr/>
        </p:nvSpPr>
        <p:spPr>
          <a:xfrm>
            <a:off x="2594967" y="12302133"/>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My Bronny James' draft analysis: Drafted (Probability: 0.68), there is a lot of disagreement about whether Bronny James will be drafted in the 2024 NBA Draft. </a:t>
            </a:r>
            <a:endParaRPr lang="en-US" sz="1361" dirty="0"/>
          </a:p>
        </p:txBody>
      </p:sp>
      <p:sp>
        <p:nvSpPr>
          <p:cNvPr id="41" name="Text 37"/>
          <p:cNvSpPr/>
          <p:nvPr/>
        </p:nvSpPr>
        <p:spPr>
          <a:xfrm>
            <a:off x="2594967" y="13049607"/>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Many mock drafts, including Sports Illustrated and The Ringer, project him to be selected in the second round, often by the Los Angeles Lakers, partly due to the pairing with his father LeBron James. </a:t>
            </a:r>
            <a:endParaRPr lang="en-US" sz="1361" dirty="0"/>
          </a:p>
        </p:txBody>
      </p:sp>
      <p:sp>
        <p:nvSpPr>
          <p:cNvPr id="42" name="Text 38"/>
          <p:cNvSpPr/>
          <p:nvPr/>
        </p:nvSpPr>
        <p:spPr>
          <a:xfrm>
            <a:off x="2594967" y="13797082"/>
            <a:ext cx="9440347"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Other teams like the Utah Jazz and Miami Heat have also expressed interest, with the Jazz holding the 32nd pick and the Heat having the 15th and 43rd picks. Despite these interests, concerns remain about Bronny's performance at USC and the incident of cardiac arrest, and he was not included in ESPN's latest mock draft.</a:t>
            </a:r>
            <a:endParaRPr lang="en-US" sz="1361" dirty="0"/>
          </a:p>
        </p:txBody>
      </p:sp>
      <p:sp>
        <p:nvSpPr>
          <p:cNvPr id="43" name="Text 39"/>
          <p:cNvSpPr/>
          <p:nvPr/>
        </p:nvSpPr>
        <p:spPr>
          <a:xfrm>
            <a:off x="2594967" y="14821138"/>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 Betting odds show the Lakers as the most likely to select him, but there is uncertainty around his draft position, reflecting the differing opinions of analysts. Overall, Bronny's draft status is a much-discussed topic.</a:t>
            </a:r>
            <a:endParaRPr lang="en-US" sz="136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382488"/>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Bronny James' NBA DRAFT OUTCOME</a:t>
            </a:r>
            <a:endParaRPr lang="en-US" sz="3402" dirty="0"/>
          </a:p>
        </p:txBody>
      </p:sp>
      <p:pic>
        <p:nvPicPr>
          <p:cNvPr id="5" name="Image 1" descr="preencoded.png">    </p:cNvPr>
          <p:cNvPicPr>
            <a:picLocks noChangeAspect="1"/>
          </p:cNvPicPr>
          <p:nvPr/>
        </p:nvPicPr>
        <p:blipFill>
          <a:blip r:embed="rId2"/>
          <a:stretch>
            <a:fillRect/>
          </a:stretch>
        </p:blipFill>
        <p:spPr>
          <a:xfrm>
            <a:off x="2594967" y="1900952"/>
            <a:ext cx="4590574" cy="5738217"/>
          </a:xfrm>
          <a:prstGeom prst="rect">
            <a:avLst/>
          </a:prstGeom>
        </p:spPr>
      </p:pic>
      <p:sp>
        <p:nvSpPr>
          <p:cNvPr id="6" name="Text 2"/>
          <p:cNvSpPr/>
          <p:nvPr/>
        </p:nvSpPr>
        <p:spPr>
          <a:xfrm>
            <a:off x="2594967" y="7855148"/>
            <a:ext cx="4590574" cy="647938"/>
          </a:xfrm>
          <a:prstGeom prst="rect">
            <a:avLst/>
          </a:prstGeom>
          <a:noFill/>
          <a:ln/>
        </p:spPr>
        <p:txBody>
          <a:bodyPr wrap="square" rtlCol="0" anchor="t"/>
          <a:lstStyle/>
          <a:p>
            <a:pPr algn="l" indent="0" marL="0">
              <a:lnSpc>
                <a:spcPts val="2552"/>
              </a:lnSpc>
              <a:buNone/>
            </a:pPr>
            <a:r>
              <a:rPr lang="en-US" sz="2041" b="1" dirty="0">
                <a:solidFill>
                  <a:srgbClr val="D7E5D8"/>
                </a:solidFill>
                <a:latin typeface="Syne" pitchFamily="34" charset="0"/>
                <a:ea typeface="Syne" pitchFamily="34" charset="-122"/>
                <a:cs typeface="Syne" pitchFamily="34" charset="-120"/>
              </a:rPr>
              <a:t>NBA Draft 1st Round Outcome</a:t>
            </a:r>
            <a:endParaRPr lang="en-US" sz="2041" dirty="0"/>
          </a:p>
        </p:txBody>
      </p:sp>
      <p:sp>
        <p:nvSpPr>
          <p:cNvPr id="7" name="Text 3"/>
          <p:cNvSpPr/>
          <p:nvPr/>
        </p:nvSpPr>
        <p:spPr>
          <a:xfrm>
            <a:off x="2594967" y="8606671"/>
            <a:ext cx="4590574"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Just as predicted, Bronny James wasn't selected in the first round of the 2024 NBA Draft.</a:t>
            </a:r>
            <a:endParaRPr lang="en-US" sz="1361" dirty="0"/>
          </a:p>
        </p:txBody>
      </p:sp>
      <p:pic>
        <p:nvPicPr>
          <p:cNvPr id="8" name="Image 2" descr="preencoded.png">    </p:cNvPr>
          <p:cNvPicPr>
            <a:picLocks noChangeAspect="1"/>
          </p:cNvPicPr>
          <p:nvPr/>
        </p:nvPicPr>
        <p:blipFill>
          <a:blip r:embed="rId3"/>
          <a:stretch>
            <a:fillRect/>
          </a:stretch>
        </p:blipFill>
        <p:spPr>
          <a:xfrm>
            <a:off x="7444740" y="1900952"/>
            <a:ext cx="4590574" cy="5738217"/>
          </a:xfrm>
          <a:prstGeom prst="rect">
            <a:avLst/>
          </a:prstGeom>
        </p:spPr>
      </p:pic>
      <p:sp>
        <p:nvSpPr>
          <p:cNvPr id="9" name="Text 4"/>
          <p:cNvSpPr/>
          <p:nvPr/>
        </p:nvSpPr>
        <p:spPr>
          <a:xfrm>
            <a:off x="7444740" y="7855148"/>
            <a:ext cx="4590574" cy="647938"/>
          </a:xfrm>
          <a:prstGeom prst="rect">
            <a:avLst/>
          </a:prstGeom>
          <a:noFill/>
          <a:ln/>
        </p:spPr>
        <p:txBody>
          <a:bodyPr wrap="square" rtlCol="0" anchor="t"/>
          <a:lstStyle/>
          <a:p>
            <a:pPr algn="l" indent="0" marL="0">
              <a:lnSpc>
                <a:spcPts val="2552"/>
              </a:lnSpc>
              <a:buNone/>
            </a:pPr>
            <a:r>
              <a:rPr lang="en-US" sz="2041" b="1" dirty="0">
                <a:solidFill>
                  <a:srgbClr val="D7E5D8"/>
                </a:solidFill>
                <a:latin typeface="Syne" pitchFamily="34" charset="0"/>
                <a:ea typeface="Syne" pitchFamily="34" charset="-122"/>
                <a:cs typeface="Syne" pitchFamily="34" charset="-120"/>
              </a:rPr>
              <a:t>NBA Draft 2nd Round Outcome</a:t>
            </a:r>
            <a:endParaRPr lang="en-US" sz="2041" dirty="0"/>
          </a:p>
        </p:txBody>
      </p:sp>
      <p:sp>
        <p:nvSpPr>
          <p:cNvPr id="10" name="Text 5"/>
          <p:cNvSpPr/>
          <p:nvPr/>
        </p:nvSpPr>
        <p:spPr>
          <a:xfrm>
            <a:off x="7444740" y="8606671"/>
            <a:ext cx="4590574" cy="829747"/>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 But what really blew my mind was that my analysis was spot-on: Bronny James got chosen by the Los Angeles Lakers in the second round</a:t>
            </a:r>
            <a:endParaRPr lang="en-US" sz="1361" dirty="0"/>
          </a:p>
        </p:txBody>
      </p:sp>
      <p:sp>
        <p:nvSpPr>
          <p:cNvPr id="11" name="Text 6"/>
          <p:cNvSpPr/>
          <p:nvPr/>
        </p:nvSpPr>
        <p:spPr>
          <a:xfrm>
            <a:off x="2594967" y="9630728"/>
            <a:ext cx="9440347"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This shows my analysis had value... YAAAAAAAAS! PS: Wrapped up this project on June 13, 2024.</a:t>
            </a:r>
            <a:endParaRPr lang="en-US" sz="136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378333"/>
          </a:xfrm>
          <a:prstGeom prst="rect">
            <a:avLst/>
          </a:prstGeom>
          <a:solidFill>
            <a:srgbClr val="152025">
              <a:alpha val="75000"/>
            </a:srgbClr>
          </a:solidFill>
          <a:ln/>
        </p:spPr>
      </p:sp>
      <p:sp>
        <p:nvSpPr>
          <p:cNvPr id="4" name="Text 1"/>
          <p:cNvSpPr/>
          <p:nvPr/>
        </p:nvSpPr>
        <p:spPr>
          <a:xfrm>
            <a:off x="2594967" y="475178"/>
            <a:ext cx="9306997" cy="540068"/>
          </a:xfrm>
          <a:prstGeom prst="rect">
            <a:avLst/>
          </a:prstGeom>
          <a:noFill/>
          <a:ln/>
        </p:spPr>
        <p:txBody>
          <a:bodyPr wrap="non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SHAP Analysis: Key Insights</a:t>
            </a:r>
            <a:endParaRPr lang="en-US" sz="3402" dirty="0"/>
          </a:p>
        </p:txBody>
      </p:sp>
      <p:pic>
        <p:nvPicPr>
          <p:cNvPr id="5" name="Image 1" descr="preencoded.png">    </p:cNvPr>
          <p:cNvPicPr>
            <a:picLocks noChangeAspect="1"/>
          </p:cNvPicPr>
          <p:nvPr/>
        </p:nvPicPr>
        <p:blipFill>
          <a:blip r:embed="rId2"/>
          <a:stretch>
            <a:fillRect/>
          </a:stretch>
        </p:blipFill>
        <p:spPr>
          <a:xfrm>
            <a:off x="2594967" y="1360884"/>
            <a:ext cx="7519630" cy="6795016"/>
          </a:xfrm>
          <a:prstGeom prst="rect">
            <a:avLst/>
          </a:prstGeom>
        </p:spPr>
      </p:pic>
      <p:sp>
        <p:nvSpPr>
          <p:cNvPr id="6" name="Text 2"/>
          <p:cNvSpPr/>
          <p:nvPr/>
        </p:nvSpPr>
        <p:spPr>
          <a:xfrm>
            <a:off x="2594967" y="8522970"/>
            <a:ext cx="2043946"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Top Features</a:t>
            </a:r>
            <a:endParaRPr lang="en-US" sz="1701" dirty="0"/>
          </a:p>
        </p:txBody>
      </p:sp>
      <p:sp>
        <p:nvSpPr>
          <p:cNvPr id="7" name="Text 3"/>
          <p:cNvSpPr/>
          <p:nvPr/>
        </p:nvSpPr>
        <p:spPr>
          <a:xfrm>
            <a:off x="2594967" y="9235559"/>
            <a:ext cx="2043946" cy="1958935"/>
          </a:xfrm>
          <a:prstGeom prst="rect">
            <a:avLst/>
          </a:prstGeom>
          <a:noFill/>
          <a:ln/>
        </p:spPr>
        <p:txBody>
          <a:bodyPr wrap="square" rtlCol="0" anchor="t"/>
          <a:lstStyle/>
          <a:p>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yearCombine</a:t>
            </a:r>
            <a:pPr indent="0" marL="0">
              <a:lnSpc>
                <a:spcPts val="2177"/>
              </a:lnSpc>
              <a:buNone/>
            </a:pPr>
            <a:r>
              <a:rPr lang="en-US" sz="1361" dirty="0">
                <a:solidFill>
                  <a:srgbClr val="D7E5D8"/>
                </a:solidFill>
                <a:latin typeface="Syne" pitchFamily="34" charset="0"/>
                <a:ea typeface="Syne" pitchFamily="34" charset="-122"/>
                <a:cs typeface="Syne" pitchFamily="34" charset="-120"/>
              </a:rPr>
              <a:t>,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verticalLeapStandingInches</a:t>
            </a:r>
            <a:pPr indent="0" marL="0">
              <a:lnSpc>
                <a:spcPts val="2177"/>
              </a:lnSpc>
              <a:buNone/>
            </a:pPr>
            <a:r>
              <a:rPr lang="en-US" sz="1361" dirty="0">
                <a:solidFill>
                  <a:srgbClr val="D7E5D8"/>
                </a:solidFill>
                <a:latin typeface="Syne" pitchFamily="34" charset="0"/>
                <a:ea typeface="Syne" pitchFamily="34" charset="-122"/>
                <a:cs typeface="Syne" pitchFamily="34" charset="-120"/>
              </a:rPr>
              <a:t>, and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wingspanInches</a:t>
            </a:r>
            <a:pPr indent="0" marL="0">
              <a:lnSpc>
                <a:spcPts val="2177"/>
              </a:lnSpc>
              <a:buNone/>
            </a:pPr>
            <a:r>
              <a:rPr lang="en-US" sz="1361" dirty="0">
                <a:solidFill>
                  <a:srgbClr val="D7E5D8"/>
                </a:solidFill>
                <a:latin typeface="Syne" pitchFamily="34" charset="0"/>
                <a:ea typeface="Syne" pitchFamily="34" charset="-122"/>
                <a:cs typeface="Syne" pitchFamily="34" charset="-120"/>
              </a:rPr>
              <a:t> have the widest spread in SHAP values, indicating significant impact on the model's predictions.</a:t>
            </a:r>
            <a:endParaRPr lang="en-US" sz="1361" dirty="0"/>
          </a:p>
        </p:txBody>
      </p:sp>
      <p:sp>
        <p:nvSpPr>
          <p:cNvPr id="8" name="Text 4"/>
          <p:cNvSpPr/>
          <p:nvPr/>
        </p:nvSpPr>
        <p:spPr>
          <a:xfrm>
            <a:off x="5068014" y="8522970"/>
            <a:ext cx="2043946"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Positive Impacts</a:t>
            </a:r>
            <a:endParaRPr lang="en-US" sz="1701" dirty="0"/>
          </a:p>
        </p:txBody>
      </p:sp>
      <p:sp>
        <p:nvSpPr>
          <p:cNvPr id="9" name="Text 5"/>
          <p:cNvSpPr/>
          <p:nvPr/>
        </p:nvSpPr>
        <p:spPr>
          <a:xfrm>
            <a:off x="5068014" y="9235559"/>
            <a:ext cx="2043946" cy="2512100"/>
          </a:xfrm>
          <a:prstGeom prst="rect">
            <a:avLst/>
          </a:prstGeom>
          <a:noFill/>
          <a:ln/>
        </p:spPr>
        <p:txBody>
          <a:bodyPr wrap="square" rtlCol="0" anchor="t"/>
          <a:lstStyle/>
          <a:p>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yearCombine</a:t>
            </a:r>
            <a:pPr indent="0" marL="0">
              <a:lnSpc>
                <a:spcPts val="2177"/>
              </a:lnSpc>
              <a:buNone/>
            </a:pPr>
            <a:r>
              <a:rPr lang="en-US" sz="1361" dirty="0">
                <a:solidFill>
                  <a:srgbClr val="D7E5D8"/>
                </a:solidFill>
                <a:latin typeface="Syne" pitchFamily="34" charset="0"/>
                <a:ea typeface="Syne" pitchFamily="34" charset="-122"/>
                <a:cs typeface="Syne" pitchFamily="34" charset="-120"/>
              </a:rPr>
              <a:t>,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verticalLeapStandingInches</a:t>
            </a:r>
            <a:pPr indent="0" marL="0">
              <a:lnSpc>
                <a:spcPts val="2177"/>
              </a:lnSpc>
              <a:buNone/>
            </a:pPr>
            <a:r>
              <a:rPr lang="en-US" sz="1361" dirty="0">
                <a:solidFill>
                  <a:srgbClr val="D7E5D8"/>
                </a:solidFill>
                <a:latin typeface="Syne" pitchFamily="34" charset="0"/>
                <a:ea typeface="Syne" pitchFamily="34" charset="-122"/>
                <a:cs typeface="Syne" pitchFamily="34" charset="-120"/>
              </a:rPr>
              <a:t>, and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wingspanInches</a:t>
            </a:r>
            <a:pPr indent="0" marL="0">
              <a:lnSpc>
                <a:spcPts val="2177"/>
              </a:lnSpc>
              <a:buNone/>
            </a:pPr>
            <a:r>
              <a:rPr lang="en-US" sz="1361" dirty="0">
                <a:solidFill>
                  <a:srgbClr val="D7E5D8"/>
                </a:solidFill>
                <a:latin typeface="Syne" pitchFamily="34" charset="0"/>
                <a:ea typeface="Syne" pitchFamily="34" charset="-122"/>
                <a:cs typeface="Syne" pitchFamily="34" charset="-120"/>
              </a:rPr>
              <a:t> positively influence the predictions, suggesting more recent combines and higher physical attributes lead to better performance metrics.</a:t>
            </a:r>
            <a:endParaRPr lang="en-US" sz="1361" dirty="0"/>
          </a:p>
        </p:txBody>
      </p:sp>
      <p:sp>
        <p:nvSpPr>
          <p:cNvPr id="10" name="Text 6"/>
          <p:cNvSpPr/>
          <p:nvPr/>
        </p:nvSpPr>
        <p:spPr>
          <a:xfrm>
            <a:off x="7541062" y="8522970"/>
            <a:ext cx="2043946"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Negative Impacts</a:t>
            </a:r>
            <a:endParaRPr lang="en-US" sz="1701" dirty="0"/>
          </a:p>
        </p:txBody>
      </p:sp>
      <p:sp>
        <p:nvSpPr>
          <p:cNvPr id="11" name="Text 7"/>
          <p:cNvSpPr/>
          <p:nvPr/>
        </p:nvSpPr>
        <p:spPr>
          <a:xfrm>
            <a:off x="7541062" y="9235559"/>
            <a:ext cx="2043946" cy="2235518"/>
          </a:xfrm>
          <a:prstGeom prst="rect">
            <a:avLst/>
          </a:prstGeom>
          <a:noFill/>
          <a:ln/>
        </p:spPr>
        <p:txBody>
          <a:bodyPr wrap="square" rtlCol="0" anchor="t"/>
          <a:lstStyle/>
          <a:p>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timeThreeQuarterCourtSprint</a:t>
            </a:r>
            <a:pPr indent="0" marL="0">
              <a:lnSpc>
                <a:spcPts val="2177"/>
              </a:lnSpc>
              <a:buNone/>
            </a:pPr>
            <a:r>
              <a:rPr lang="en-US" sz="1361" dirty="0">
                <a:solidFill>
                  <a:srgbClr val="D7E5D8"/>
                </a:solidFill>
                <a:latin typeface="Syne" pitchFamily="34" charset="0"/>
                <a:ea typeface="Syne" pitchFamily="34" charset="-122"/>
                <a:cs typeface="Syne" pitchFamily="34" charset="-120"/>
              </a:rPr>
              <a:t> and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timeModifiedLaneAgility</a:t>
            </a:r>
            <a:pPr indent="0" marL="0">
              <a:lnSpc>
                <a:spcPts val="2177"/>
              </a:lnSpc>
              <a:buNone/>
            </a:pPr>
            <a:r>
              <a:rPr lang="en-US" sz="1361" dirty="0">
                <a:solidFill>
                  <a:srgbClr val="D7E5D8"/>
                </a:solidFill>
                <a:latin typeface="Syne" pitchFamily="34" charset="0"/>
                <a:ea typeface="Syne" pitchFamily="34" charset="-122"/>
                <a:cs typeface="Syne" pitchFamily="34" charset="-120"/>
              </a:rPr>
              <a:t> negatively impact the predictions, indicating that faster sprint times and better agility are crucial for higher performance.</a:t>
            </a:r>
            <a:endParaRPr lang="en-US" sz="1361" dirty="0"/>
          </a:p>
        </p:txBody>
      </p:sp>
      <p:sp>
        <p:nvSpPr>
          <p:cNvPr id="12" name="Text 8"/>
          <p:cNvSpPr/>
          <p:nvPr/>
        </p:nvSpPr>
        <p:spPr>
          <a:xfrm>
            <a:off x="10014109" y="8522970"/>
            <a:ext cx="2043946"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Mixed Impact</a:t>
            </a:r>
            <a:endParaRPr lang="en-US" sz="1701" dirty="0"/>
          </a:p>
        </p:txBody>
      </p:sp>
      <p:sp>
        <p:nvSpPr>
          <p:cNvPr id="13" name="Text 9"/>
          <p:cNvSpPr/>
          <p:nvPr/>
        </p:nvSpPr>
        <p:spPr>
          <a:xfrm>
            <a:off x="10014109" y="9235559"/>
            <a:ext cx="2043946" cy="1667113"/>
          </a:xfrm>
          <a:prstGeom prst="rect">
            <a:avLst/>
          </a:prstGeom>
          <a:noFill/>
          <a:ln/>
        </p:spPr>
        <p:txBody>
          <a:bodyPr wrap="square" rtlCol="0" anchor="t"/>
          <a:lstStyle/>
          <a:p>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weightKG</a:t>
            </a:r>
            <a:pPr indent="0" marL="0">
              <a:lnSpc>
                <a:spcPts val="2177"/>
              </a:lnSpc>
              <a:buNone/>
            </a:pPr>
            <a:r>
              <a:rPr lang="en-US" sz="1361" dirty="0">
                <a:solidFill>
                  <a:srgbClr val="D7E5D8"/>
                </a:solidFill>
                <a:latin typeface="Syne" pitchFamily="34" charset="0"/>
                <a:ea typeface="Syne" pitchFamily="34" charset="-122"/>
                <a:cs typeface="Syne" pitchFamily="34" charset="-120"/>
              </a:rPr>
              <a:t> shows both positive and negative impacts depending on other factors, suggesting weight is a complex factor in predicting performance.</a:t>
            </a:r>
            <a:endParaRPr lang="en-US" sz="136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1764506" y="838438"/>
            <a:ext cx="11101388" cy="1269921"/>
          </a:xfrm>
          <a:prstGeom prst="rect">
            <a:avLst/>
          </a:prstGeom>
          <a:noFill/>
          <a:ln/>
        </p:spPr>
        <p:txBody>
          <a:bodyPr wrap="square" rtlCol="0" anchor="t"/>
          <a:lstStyle/>
          <a:p>
            <a:pPr indent="0" marL="0">
              <a:lnSpc>
                <a:spcPts val="5001"/>
              </a:lnSpc>
              <a:buNone/>
            </a:pPr>
            <a:r>
              <a:rPr lang="en-US" sz="4001" b="1" dirty="0">
                <a:solidFill>
                  <a:srgbClr val="F0F4F1"/>
                </a:solidFill>
                <a:latin typeface="Syne" pitchFamily="34" charset="0"/>
                <a:ea typeface="Syne" pitchFamily="34" charset="-122"/>
                <a:cs typeface="Syne" pitchFamily="34" charset="-120"/>
              </a:rPr>
              <a:t>Reflection on the Model's Improvement</a:t>
            </a:r>
            <a:endParaRPr lang="en-US" sz="4001" dirty="0"/>
          </a:p>
        </p:txBody>
      </p:sp>
      <p:pic>
        <p:nvPicPr>
          <p:cNvPr id="5" name="Image 1" descr="preencoded.png">    </p:cNvPr>
          <p:cNvPicPr>
            <a:picLocks noChangeAspect="1"/>
          </p:cNvPicPr>
          <p:nvPr/>
        </p:nvPicPr>
        <p:blipFill>
          <a:blip r:embed="rId2"/>
          <a:stretch>
            <a:fillRect/>
          </a:stretch>
        </p:blipFill>
        <p:spPr>
          <a:xfrm>
            <a:off x="1764506" y="2514719"/>
            <a:ext cx="2546747" cy="1574006"/>
          </a:xfrm>
          <a:prstGeom prst="rect">
            <a:avLst/>
          </a:prstGeom>
        </p:spPr>
      </p:pic>
      <p:sp>
        <p:nvSpPr>
          <p:cNvPr id="6" name="Text 2"/>
          <p:cNvSpPr/>
          <p:nvPr/>
        </p:nvSpPr>
        <p:spPr>
          <a:xfrm>
            <a:off x="1764506" y="4342686"/>
            <a:ext cx="2546747" cy="635079"/>
          </a:xfrm>
          <a:prstGeom prst="rect">
            <a:avLst/>
          </a:prstGeom>
          <a:noFill/>
          <a:ln/>
        </p:spPr>
        <p:txBody>
          <a:bodyPr wrap="square" rtlCol="0" anchor="t"/>
          <a:lstStyle/>
          <a:p>
            <a:pPr algn="l" indent="0" marL="0">
              <a:lnSpc>
                <a:spcPts val="2500"/>
              </a:lnSpc>
              <a:buNone/>
            </a:pPr>
            <a:r>
              <a:rPr lang="en-US" sz="2000" b="1" dirty="0">
                <a:solidFill>
                  <a:srgbClr val="D7E5D8"/>
                </a:solidFill>
                <a:latin typeface="Syne" pitchFamily="34" charset="0"/>
                <a:ea typeface="Syne" pitchFamily="34" charset="-122"/>
                <a:cs typeface="Syne" pitchFamily="34" charset="-120"/>
              </a:rPr>
              <a:t>Interaction Features</a:t>
            </a:r>
            <a:endParaRPr lang="en-US" sz="2000" dirty="0"/>
          </a:p>
        </p:txBody>
      </p:sp>
      <p:sp>
        <p:nvSpPr>
          <p:cNvPr id="7" name="Text 3"/>
          <p:cNvSpPr/>
          <p:nvPr/>
        </p:nvSpPr>
        <p:spPr>
          <a:xfrm>
            <a:off x="1764506" y="5099685"/>
            <a:ext cx="2546747" cy="2291358"/>
          </a:xfrm>
          <a:prstGeom prst="rect">
            <a:avLst/>
          </a:prstGeom>
          <a:noFill/>
          <a:ln/>
        </p:spPr>
        <p:txBody>
          <a:bodyPr wrap="square" rtlCol="0" anchor="t"/>
          <a:lstStyle/>
          <a:p>
            <a:pPr algn="l" indent="0" marL="0">
              <a:lnSpc>
                <a:spcPts val="2560"/>
              </a:lnSpc>
              <a:buNone/>
            </a:pPr>
            <a:r>
              <a:rPr lang="en-US" sz="1600" dirty="0">
                <a:solidFill>
                  <a:srgbClr val="D7E5D8"/>
                </a:solidFill>
                <a:latin typeface="Syne" pitchFamily="34" charset="0"/>
                <a:ea typeface="Syne" pitchFamily="34" charset="-122"/>
                <a:cs typeface="Syne" pitchFamily="34" charset="-120"/>
              </a:rPr>
              <a:t>Create interaction terms between the most impactful features, like </a:t>
            </a:r>
            <a:pPr algn="l" indent="0" marL="0">
              <a:lnSpc>
                <a:spcPts val="2560"/>
              </a:lnSpc>
              <a:buNone/>
            </a:pPr>
            <a:r>
              <a:rPr lang="en-US" sz="1600" dirty="0">
                <a:solidFill>
                  <a:srgbClr val="D7E5D8"/>
                </a:solidFill>
                <a:highlight>
                  <a:srgbClr val="334805"/>
                </a:highlight>
                <a:latin typeface="Consolas" pitchFamily="34" charset="0"/>
                <a:ea typeface="Consolas" pitchFamily="34" charset="-122"/>
                <a:cs typeface="Consolas" pitchFamily="34" charset="-120"/>
              </a:rPr>
              <a:t>verticalLeapStandingInches * wingspanInches</a:t>
            </a:r>
            <a:pPr algn="l" indent="0" marL="0">
              <a:lnSpc>
                <a:spcPts val="2560"/>
              </a:lnSpc>
              <a:buNone/>
            </a:pPr>
            <a:r>
              <a:rPr lang="en-US" sz="1600" dirty="0">
                <a:solidFill>
                  <a:srgbClr val="D7E5D8"/>
                </a:solidFill>
                <a:latin typeface="Syne" pitchFamily="34" charset="0"/>
                <a:ea typeface="Syne" pitchFamily="34" charset="-122"/>
                <a:cs typeface="Syne" pitchFamily="34" charset="-120"/>
              </a:rPr>
              <a:t>, to capture combined athleticism metrics.</a:t>
            </a:r>
            <a:endParaRPr lang="en-US" sz="1600" dirty="0"/>
          </a:p>
        </p:txBody>
      </p:sp>
      <p:pic>
        <p:nvPicPr>
          <p:cNvPr id="8" name="Image 2" descr="preencoded.png">    </p:cNvPr>
          <p:cNvPicPr>
            <a:picLocks noChangeAspect="1"/>
          </p:cNvPicPr>
          <p:nvPr/>
        </p:nvPicPr>
        <p:blipFill>
          <a:blip r:embed="rId3"/>
          <a:stretch>
            <a:fillRect/>
          </a:stretch>
        </p:blipFill>
        <p:spPr>
          <a:xfrm>
            <a:off x="4616053" y="2514719"/>
            <a:ext cx="2546747" cy="1574006"/>
          </a:xfrm>
          <a:prstGeom prst="rect">
            <a:avLst/>
          </a:prstGeom>
        </p:spPr>
      </p:pic>
      <p:sp>
        <p:nvSpPr>
          <p:cNvPr id="9" name="Text 4"/>
          <p:cNvSpPr/>
          <p:nvPr/>
        </p:nvSpPr>
        <p:spPr>
          <a:xfrm>
            <a:off x="4616053" y="4342686"/>
            <a:ext cx="2546747" cy="635079"/>
          </a:xfrm>
          <a:prstGeom prst="rect">
            <a:avLst/>
          </a:prstGeom>
          <a:noFill/>
          <a:ln/>
        </p:spPr>
        <p:txBody>
          <a:bodyPr wrap="square" rtlCol="0" anchor="t"/>
          <a:lstStyle/>
          <a:p>
            <a:pPr algn="l" indent="0" marL="0">
              <a:lnSpc>
                <a:spcPts val="2500"/>
              </a:lnSpc>
              <a:buNone/>
            </a:pPr>
            <a:r>
              <a:rPr lang="en-US" sz="2000" b="1" dirty="0">
                <a:solidFill>
                  <a:srgbClr val="D7E5D8"/>
                </a:solidFill>
                <a:latin typeface="Syne" pitchFamily="34" charset="0"/>
                <a:ea typeface="Syne" pitchFamily="34" charset="-122"/>
                <a:cs typeface="Syne" pitchFamily="34" charset="-120"/>
              </a:rPr>
              <a:t>Feature Engineering</a:t>
            </a:r>
            <a:endParaRPr lang="en-US" sz="2000" dirty="0"/>
          </a:p>
        </p:txBody>
      </p:sp>
      <p:sp>
        <p:nvSpPr>
          <p:cNvPr id="10" name="Text 5"/>
          <p:cNvSpPr/>
          <p:nvPr/>
        </p:nvSpPr>
        <p:spPr>
          <a:xfrm>
            <a:off x="4616053" y="5099685"/>
            <a:ext cx="2546747" cy="2276118"/>
          </a:xfrm>
          <a:prstGeom prst="rect">
            <a:avLst/>
          </a:prstGeom>
          <a:noFill/>
          <a:ln/>
        </p:spPr>
        <p:txBody>
          <a:bodyPr wrap="square" rtlCol="0" anchor="t"/>
          <a:lstStyle/>
          <a:p>
            <a:pPr algn="l" indent="0" marL="0">
              <a:lnSpc>
                <a:spcPts val="2560"/>
              </a:lnSpc>
              <a:buNone/>
            </a:pPr>
            <a:r>
              <a:rPr lang="en-US" sz="1600" dirty="0">
                <a:solidFill>
                  <a:srgbClr val="D7E5D8"/>
                </a:solidFill>
                <a:latin typeface="Syne" pitchFamily="34" charset="0"/>
                <a:ea typeface="Syne" pitchFamily="34" charset="-122"/>
                <a:cs typeface="Syne" pitchFamily="34" charset="-120"/>
              </a:rPr>
              <a:t>Implementing more relevant features like Points Per Game, Assists Per Game, and Shooting Percentages can significantly improve the model's prediction accuracy.</a:t>
            </a:r>
            <a:endParaRPr lang="en-US" sz="1600" dirty="0"/>
          </a:p>
        </p:txBody>
      </p:sp>
      <p:pic>
        <p:nvPicPr>
          <p:cNvPr id="11" name="Image 3" descr="preencoded.png">    </p:cNvPr>
          <p:cNvPicPr>
            <a:picLocks noChangeAspect="1"/>
          </p:cNvPicPr>
          <p:nvPr/>
        </p:nvPicPr>
        <p:blipFill>
          <a:blip r:embed="rId4"/>
          <a:stretch>
            <a:fillRect/>
          </a:stretch>
        </p:blipFill>
        <p:spPr>
          <a:xfrm>
            <a:off x="7467600" y="2514719"/>
            <a:ext cx="2546747" cy="1574006"/>
          </a:xfrm>
          <a:prstGeom prst="rect">
            <a:avLst/>
          </a:prstGeom>
        </p:spPr>
      </p:pic>
      <p:sp>
        <p:nvSpPr>
          <p:cNvPr id="12" name="Text 6"/>
          <p:cNvSpPr/>
          <p:nvPr/>
        </p:nvSpPr>
        <p:spPr>
          <a:xfrm>
            <a:off x="7467600" y="4342686"/>
            <a:ext cx="2546747" cy="952619"/>
          </a:xfrm>
          <a:prstGeom prst="rect">
            <a:avLst/>
          </a:prstGeom>
          <a:noFill/>
          <a:ln/>
        </p:spPr>
        <p:txBody>
          <a:bodyPr wrap="square" rtlCol="0" anchor="t"/>
          <a:lstStyle/>
          <a:p>
            <a:pPr algn="l" indent="0" marL="0">
              <a:lnSpc>
                <a:spcPts val="2500"/>
              </a:lnSpc>
              <a:buNone/>
            </a:pPr>
            <a:r>
              <a:rPr lang="en-US" sz="2000" b="1" dirty="0">
                <a:solidFill>
                  <a:srgbClr val="D7E5D8"/>
                </a:solidFill>
                <a:latin typeface="Syne" pitchFamily="34" charset="0"/>
                <a:ea typeface="Syne" pitchFamily="34" charset="-122"/>
                <a:cs typeface="Syne" pitchFamily="34" charset="-120"/>
              </a:rPr>
              <a:t>Leveraging Recent Data</a:t>
            </a:r>
            <a:endParaRPr lang="en-US" sz="2000" dirty="0"/>
          </a:p>
        </p:txBody>
      </p:sp>
      <p:sp>
        <p:nvSpPr>
          <p:cNvPr id="13" name="Text 7"/>
          <p:cNvSpPr/>
          <p:nvPr/>
        </p:nvSpPr>
        <p:spPr>
          <a:xfrm>
            <a:off x="7467600" y="5417225"/>
            <a:ext cx="2546747" cy="1950958"/>
          </a:xfrm>
          <a:prstGeom prst="rect">
            <a:avLst/>
          </a:prstGeom>
          <a:noFill/>
          <a:ln/>
        </p:spPr>
        <p:txBody>
          <a:bodyPr wrap="square" rtlCol="0" anchor="t"/>
          <a:lstStyle/>
          <a:p>
            <a:pPr algn="l" indent="0" marL="0">
              <a:lnSpc>
                <a:spcPts val="2560"/>
              </a:lnSpc>
              <a:buNone/>
            </a:pPr>
            <a:r>
              <a:rPr lang="en-US" sz="1600" dirty="0">
                <a:solidFill>
                  <a:srgbClr val="D7E5D8"/>
                </a:solidFill>
                <a:latin typeface="Syne" pitchFamily="34" charset="0"/>
                <a:ea typeface="Syne" pitchFamily="34" charset="-122"/>
                <a:cs typeface="Syne" pitchFamily="34" charset="-120"/>
              </a:rPr>
              <a:t>Focusing the model on data from the last five years can better capture the evolving playing styles in the NBA and further improve the model's accuracy.</a:t>
            </a:r>
            <a:endParaRPr lang="en-US" sz="1600" dirty="0"/>
          </a:p>
        </p:txBody>
      </p:sp>
      <p:pic>
        <p:nvPicPr>
          <p:cNvPr id="14" name="Image 4" descr="preencoded.png">    </p:cNvPr>
          <p:cNvPicPr>
            <a:picLocks noChangeAspect="1"/>
          </p:cNvPicPr>
          <p:nvPr/>
        </p:nvPicPr>
        <p:blipFill>
          <a:blip r:embed="rId5"/>
          <a:stretch>
            <a:fillRect/>
          </a:stretch>
        </p:blipFill>
        <p:spPr>
          <a:xfrm>
            <a:off x="10319147" y="2514719"/>
            <a:ext cx="2546747" cy="1574006"/>
          </a:xfrm>
          <a:prstGeom prst="rect">
            <a:avLst/>
          </a:prstGeom>
        </p:spPr>
      </p:pic>
      <p:sp>
        <p:nvSpPr>
          <p:cNvPr id="15" name="Text 8"/>
          <p:cNvSpPr/>
          <p:nvPr/>
        </p:nvSpPr>
        <p:spPr>
          <a:xfrm>
            <a:off x="10319147" y="4342686"/>
            <a:ext cx="2546747" cy="635079"/>
          </a:xfrm>
          <a:prstGeom prst="rect">
            <a:avLst/>
          </a:prstGeom>
          <a:noFill/>
          <a:ln/>
        </p:spPr>
        <p:txBody>
          <a:bodyPr wrap="square" rtlCol="0" anchor="t"/>
          <a:lstStyle/>
          <a:p>
            <a:pPr algn="l" indent="0" marL="0">
              <a:lnSpc>
                <a:spcPts val="2500"/>
              </a:lnSpc>
              <a:buNone/>
            </a:pPr>
            <a:r>
              <a:rPr lang="en-US" sz="2000" b="1" dirty="0">
                <a:solidFill>
                  <a:srgbClr val="D7E5D8"/>
                </a:solidFill>
                <a:latin typeface="Syne" pitchFamily="34" charset="0"/>
                <a:ea typeface="Syne" pitchFamily="34" charset="-122"/>
                <a:cs typeface="Syne" pitchFamily="34" charset="-120"/>
              </a:rPr>
              <a:t>Excluding Superstars</a:t>
            </a:r>
            <a:endParaRPr lang="en-US" sz="2000" dirty="0"/>
          </a:p>
        </p:txBody>
      </p:sp>
      <p:sp>
        <p:nvSpPr>
          <p:cNvPr id="16" name="Text 9"/>
          <p:cNvSpPr/>
          <p:nvPr/>
        </p:nvSpPr>
        <p:spPr>
          <a:xfrm>
            <a:off x="10319147" y="5099685"/>
            <a:ext cx="2546747" cy="2276118"/>
          </a:xfrm>
          <a:prstGeom prst="rect">
            <a:avLst/>
          </a:prstGeom>
          <a:noFill/>
          <a:ln/>
        </p:spPr>
        <p:txBody>
          <a:bodyPr wrap="square" rtlCol="0" anchor="t"/>
          <a:lstStyle/>
          <a:p>
            <a:pPr algn="l" indent="0" marL="0">
              <a:lnSpc>
                <a:spcPts val="2560"/>
              </a:lnSpc>
              <a:buNone/>
            </a:pPr>
            <a:r>
              <a:rPr lang="en-US" sz="1600" dirty="0">
                <a:solidFill>
                  <a:srgbClr val="D7E5D8"/>
                </a:solidFill>
                <a:latin typeface="Syne" pitchFamily="34" charset="0"/>
                <a:ea typeface="Syne" pitchFamily="34" charset="-122"/>
                <a:cs typeface="Syne" pitchFamily="34" charset="-120"/>
              </a:rPr>
              <a:t>Filtering out exceptionally talented players (outliers) and focusing the model on predicting the performance of more average players can provide greater insight into the true value of the model.</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3086100"/>
          </a:xfrm>
          <a:prstGeom prst="rect">
            <a:avLst/>
          </a:prstGeom>
        </p:spPr>
      </p:pic>
      <p:sp>
        <p:nvSpPr>
          <p:cNvPr id="5" name="Text 1"/>
          <p:cNvSpPr/>
          <p:nvPr/>
        </p:nvSpPr>
        <p:spPr>
          <a:xfrm>
            <a:off x="864037" y="4011454"/>
            <a:ext cx="10008751" cy="1064657"/>
          </a:xfrm>
          <a:prstGeom prst="rect">
            <a:avLst/>
          </a:prstGeom>
          <a:noFill/>
          <a:ln/>
        </p:spPr>
        <p:txBody>
          <a:bodyPr wrap="none" rtlCol="0" anchor="t"/>
          <a:lstStyle/>
          <a:p>
            <a:pPr indent="0" marL="0">
              <a:lnSpc>
                <a:spcPts val="8384"/>
              </a:lnSpc>
              <a:buNone/>
            </a:pPr>
            <a:r>
              <a:rPr lang="en-US" sz="6707" b="1" dirty="0">
                <a:solidFill>
                  <a:srgbClr val="F0F4F1"/>
                </a:solidFill>
                <a:latin typeface="Syne" pitchFamily="34" charset="0"/>
                <a:ea typeface="Syne" pitchFamily="34" charset="-122"/>
                <a:cs typeface="Syne" pitchFamily="34" charset="-120"/>
              </a:rPr>
              <a:t>Final Thoughts</a:t>
            </a:r>
            <a:endParaRPr lang="en-US" sz="6707" dirty="0"/>
          </a:p>
        </p:txBody>
      </p:sp>
      <p:sp>
        <p:nvSpPr>
          <p:cNvPr id="6" name="Text 2"/>
          <p:cNvSpPr/>
          <p:nvPr/>
        </p:nvSpPr>
        <p:spPr>
          <a:xfrm>
            <a:off x="864037" y="5446395"/>
            <a:ext cx="12902327" cy="790099"/>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This project demonstrates the powerful potential of data analysis and mahicne learning in the sports domain, and its ability to transform the NBA draft process.</a:t>
            </a:r>
            <a:endParaRPr lang="en-US" sz="1944" dirty="0"/>
          </a:p>
        </p:txBody>
      </p:sp>
      <p:sp>
        <p:nvSpPr>
          <p:cNvPr id="7" name="Text 3"/>
          <p:cNvSpPr/>
          <p:nvPr/>
        </p:nvSpPr>
        <p:spPr>
          <a:xfrm>
            <a:off x="864037" y="6514148"/>
            <a:ext cx="12902327" cy="790099"/>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This work emphasizes the importance of continuous learning and adaptation to remain at the forefront of rapidly evolving fields.</a:t>
            </a:r>
            <a:endParaRPr lang="en-US" sz="1944"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3346371"/>
            <a:ext cx="6172200" cy="771525"/>
          </a:xfrm>
          <a:prstGeom prst="rect">
            <a:avLst/>
          </a:prstGeom>
          <a:noFill/>
          <a:ln/>
        </p:spPr>
        <p:txBody>
          <a:bodyPr wrap="non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Thank you!</a:t>
            </a:r>
            <a:endParaRPr lang="en-US" sz="4860" dirty="0"/>
          </a:p>
        </p:txBody>
      </p:sp>
      <p:sp>
        <p:nvSpPr>
          <p:cNvPr id="6" name="Text 2"/>
          <p:cNvSpPr/>
          <p:nvPr/>
        </p:nvSpPr>
        <p:spPr>
          <a:xfrm>
            <a:off x="864037" y="4488180"/>
            <a:ext cx="7415927" cy="395049"/>
          </a:xfrm>
          <a:prstGeom prst="rect">
            <a:avLst/>
          </a:prstGeom>
          <a:noFill/>
          <a:ln/>
        </p:spPr>
        <p:txBody>
          <a:bodyPr wrap="non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I appreciate your time reading my work.</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3811012"/>
          </a:xfrm>
          <a:prstGeom prst="rect">
            <a:avLst/>
          </a:prstGeom>
          <a:solidFill>
            <a:srgbClr val="152025">
              <a:alpha val="75000"/>
            </a:srgbClr>
          </a:solidFill>
          <a:ln/>
        </p:spPr>
      </p:sp>
      <p:sp>
        <p:nvSpPr>
          <p:cNvPr id="4" name="Text 1"/>
          <p:cNvSpPr/>
          <p:nvPr/>
        </p:nvSpPr>
        <p:spPr>
          <a:xfrm>
            <a:off x="2594967" y="475178"/>
            <a:ext cx="5962293" cy="745331"/>
          </a:xfrm>
          <a:prstGeom prst="rect">
            <a:avLst/>
          </a:prstGeom>
          <a:noFill/>
          <a:ln/>
        </p:spPr>
        <p:txBody>
          <a:bodyPr wrap="none" rtlCol="0" anchor="t"/>
          <a:lstStyle/>
          <a:p>
            <a:pPr indent="0" marL="0">
              <a:lnSpc>
                <a:spcPts val="5868"/>
              </a:lnSpc>
              <a:buNone/>
            </a:pPr>
            <a:r>
              <a:rPr lang="en-US" sz="4695" b="1" dirty="0">
                <a:solidFill>
                  <a:srgbClr val="F0F4F1"/>
                </a:solidFill>
                <a:latin typeface="Syne" pitchFamily="34" charset="0"/>
                <a:ea typeface="Syne" pitchFamily="34" charset="-122"/>
                <a:cs typeface="Syne" pitchFamily="34" charset="-120"/>
              </a:rPr>
              <a:t>Introduction</a:t>
            </a:r>
            <a:endParaRPr lang="en-US" sz="4695" dirty="0"/>
          </a:p>
        </p:txBody>
      </p:sp>
      <p:sp>
        <p:nvSpPr>
          <p:cNvPr id="5" name="Text 2"/>
          <p:cNvSpPr/>
          <p:nvPr/>
        </p:nvSpPr>
        <p:spPr>
          <a:xfrm>
            <a:off x="2594967" y="1652468"/>
            <a:ext cx="2865358"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Project Overview</a:t>
            </a:r>
            <a:endParaRPr lang="en-US" sz="1701" dirty="0"/>
          </a:p>
        </p:txBody>
      </p:sp>
      <p:sp>
        <p:nvSpPr>
          <p:cNvPr id="6" name="Text 3"/>
          <p:cNvSpPr/>
          <p:nvPr/>
        </p:nvSpPr>
        <p:spPr>
          <a:xfrm>
            <a:off x="2594967" y="2365058"/>
            <a:ext cx="2865358"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This project explores how to use machine learning to predict NBA draft outcomes and understand the resulting insights.</a:t>
            </a:r>
            <a:endParaRPr lang="en-US" sz="1361" dirty="0"/>
          </a:p>
        </p:txBody>
      </p:sp>
      <p:sp>
        <p:nvSpPr>
          <p:cNvPr id="7" name="Text 4"/>
          <p:cNvSpPr/>
          <p:nvPr/>
        </p:nvSpPr>
        <p:spPr>
          <a:xfrm>
            <a:off x="5889427" y="1652468"/>
            <a:ext cx="2865358" cy="539829"/>
          </a:xfrm>
          <a:prstGeom prst="rect">
            <a:avLst/>
          </a:prstGeom>
          <a:noFill/>
          <a:ln/>
        </p:spPr>
        <p:txBody>
          <a:bodyPr wrap="squar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Importance of Prediction</a:t>
            </a:r>
            <a:endParaRPr lang="en-US" sz="1701" dirty="0"/>
          </a:p>
        </p:txBody>
      </p:sp>
      <p:sp>
        <p:nvSpPr>
          <p:cNvPr id="8" name="Text 5"/>
          <p:cNvSpPr/>
          <p:nvPr/>
        </p:nvSpPr>
        <p:spPr>
          <a:xfrm>
            <a:off x="5889427" y="2365058"/>
            <a:ext cx="2865358"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Accurately predicting draft results is crucial for teams to make wise decisions and build successful rosters.</a:t>
            </a:r>
            <a:endParaRPr lang="en-US" sz="1361" dirty="0"/>
          </a:p>
        </p:txBody>
      </p:sp>
      <p:sp>
        <p:nvSpPr>
          <p:cNvPr id="9" name="Text 6"/>
          <p:cNvSpPr/>
          <p:nvPr/>
        </p:nvSpPr>
        <p:spPr>
          <a:xfrm>
            <a:off x="9183886" y="1652468"/>
            <a:ext cx="2160270" cy="269915"/>
          </a:xfrm>
          <a:prstGeom prst="rect">
            <a:avLst/>
          </a:prstGeom>
          <a:noFill/>
          <a:ln/>
        </p:spPr>
        <p:txBody>
          <a:bodyPr wrap="none" rtlCol="0" anchor="t"/>
          <a:lstStyle/>
          <a:p>
            <a:pPr indent="0" marL="0">
              <a:lnSpc>
                <a:spcPts val="2126"/>
              </a:lnSpc>
              <a:buNone/>
            </a:pPr>
            <a:r>
              <a:rPr lang="en-US" sz="1701" b="1" dirty="0">
                <a:solidFill>
                  <a:srgbClr val="F0F4F1"/>
                </a:solidFill>
                <a:latin typeface="Syne" pitchFamily="34" charset="0"/>
                <a:ea typeface="Syne" pitchFamily="34" charset="-122"/>
                <a:cs typeface="Syne" pitchFamily="34" charset="-120"/>
              </a:rPr>
              <a:t>Objective</a:t>
            </a:r>
            <a:endParaRPr lang="en-US" sz="1701" dirty="0"/>
          </a:p>
        </p:txBody>
      </p:sp>
      <p:sp>
        <p:nvSpPr>
          <p:cNvPr id="10" name="Text 7"/>
          <p:cNvSpPr/>
          <p:nvPr/>
        </p:nvSpPr>
        <p:spPr>
          <a:xfrm>
            <a:off x="9183886" y="2095143"/>
            <a:ext cx="2865358"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goal is to use data and machine learning to predict which players will be drafted and how they will perform in the NBA.</a:t>
            </a:r>
            <a:endParaRPr lang="en-US" sz="1361" dirty="0"/>
          </a:p>
        </p:txBody>
      </p:sp>
      <p:pic>
        <p:nvPicPr>
          <p:cNvPr id="11" name="Image 1" descr="preencoded.png">    </p:cNvPr>
          <p:cNvPicPr>
            <a:picLocks noChangeAspect="1"/>
          </p:cNvPicPr>
          <p:nvPr/>
        </p:nvPicPr>
        <p:blipFill>
          <a:blip r:embed="rId2"/>
          <a:stretch>
            <a:fillRect/>
          </a:stretch>
        </p:blipFill>
        <p:spPr>
          <a:xfrm>
            <a:off x="2594967" y="3821192"/>
            <a:ext cx="7611785" cy="95146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64009"/>
          </a:xfrm>
          <a:prstGeom prst="rect">
            <a:avLst/>
          </a:prstGeom>
          <a:solidFill>
            <a:srgbClr val="152025">
              <a:alpha val="75000"/>
            </a:srgbClr>
          </a:solidFill>
          <a:ln/>
        </p:spPr>
      </p:sp>
      <p:sp>
        <p:nvSpPr>
          <p:cNvPr id="4" name="Text 1"/>
          <p:cNvSpPr/>
          <p:nvPr/>
        </p:nvSpPr>
        <p:spPr>
          <a:xfrm>
            <a:off x="854512" y="671393"/>
            <a:ext cx="6104334" cy="762953"/>
          </a:xfrm>
          <a:prstGeom prst="rect">
            <a:avLst/>
          </a:prstGeom>
          <a:noFill/>
          <a:ln/>
        </p:spPr>
        <p:txBody>
          <a:bodyPr wrap="none" rtlCol="0" anchor="t"/>
          <a:lstStyle/>
          <a:p>
            <a:pPr indent="0" marL="0">
              <a:lnSpc>
                <a:spcPts val="6008"/>
              </a:lnSpc>
              <a:buNone/>
            </a:pPr>
            <a:r>
              <a:rPr lang="en-US" sz="4807" b="1" dirty="0">
                <a:solidFill>
                  <a:srgbClr val="F0F4F1"/>
                </a:solidFill>
                <a:latin typeface="Syne" pitchFamily="34" charset="0"/>
                <a:ea typeface="Syne" pitchFamily="34" charset="-122"/>
                <a:cs typeface="Syne" pitchFamily="34" charset="-120"/>
              </a:rPr>
              <a:t>Motivation</a:t>
            </a:r>
            <a:endParaRPr lang="en-US" sz="4807" dirty="0"/>
          </a:p>
        </p:txBody>
      </p:sp>
      <p:pic>
        <p:nvPicPr>
          <p:cNvPr id="5" name="Image 1" descr="preencoded.png">    </p:cNvPr>
          <p:cNvPicPr>
            <a:picLocks noChangeAspect="1"/>
          </p:cNvPicPr>
          <p:nvPr/>
        </p:nvPicPr>
        <p:blipFill>
          <a:blip r:embed="rId2"/>
          <a:stretch>
            <a:fillRect/>
          </a:stretch>
        </p:blipFill>
        <p:spPr>
          <a:xfrm>
            <a:off x="854512" y="1922621"/>
            <a:ext cx="4062889" cy="2511028"/>
          </a:xfrm>
          <a:prstGeom prst="rect">
            <a:avLst/>
          </a:prstGeom>
        </p:spPr>
      </p:pic>
      <p:sp>
        <p:nvSpPr>
          <p:cNvPr id="6" name="Text 2"/>
          <p:cNvSpPr/>
          <p:nvPr/>
        </p:nvSpPr>
        <p:spPr>
          <a:xfrm>
            <a:off x="854512" y="4738807"/>
            <a:ext cx="4062889" cy="1144786"/>
          </a:xfrm>
          <a:prstGeom prst="rect">
            <a:avLst/>
          </a:prstGeom>
          <a:noFill/>
          <a:ln/>
        </p:spPr>
        <p:txBody>
          <a:bodyPr wrap="squar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Building Successful NBA Rosters</a:t>
            </a:r>
            <a:endParaRPr lang="en-US" sz="2403" dirty="0"/>
          </a:p>
        </p:txBody>
      </p:sp>
      <p:sp>
        <p:nvSpPr>
          <p:cNvPr id="7" name="Text 3"/>
          <p:cNvSpPr/>
          <p:nvPr/>
        </p:nvSpPr>
        <p:spPr>
          <a:xfrm>
            <a:off x="854512" y="6030039"/>
            <a:ext cx="4062889" cy="1171932"/>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Accurately predicting draft picks can help teams assess rookie potential and build long-term competitiveness.</a:t>
            </a:r>
            <a:endParaRPr lang="en-US" sz="1923" dirty="0"/>
          </a:p>
        </p:txBody>
      </p:sp>
      <p:pic>
        <p:nvPicPr>
          <p:cNvPr id="8" name="Image 2" descr="preencoded.png">    </p:cNvPr>
          <p:cNvPicPr>
            <a:picLocks noChangeAspect="1"/>
          </p:cNvPicPr>
          <p:nvPr/>
        </p:nvPicPr>
        <p:blipFill>
          <a:blip r:embed="rId3"/>
          <a:stretch>
            <a:fillRect/>
          </a:stretch>
        </p:blipFill>
        <p:spPr>
          <a:xfrm>
            <a:off x="5283637" y="1922621"/>
            <a:ext cx="4063008" cy="2511028"/>
          </a:xfrm>
          <a:prstGeom prst="rect">
            <a:avLst/>
          </a:prstGeom>
        </p:spPr>
      </p:pic>
      <p:sp>
        <p:nvSpPr>
          <p:cNvPr id="9" name="Text 4"/>
          <p:cNvSpPr/>
          <p:nvPr/>
        </p:nvSpPr>
        <p:spPr>
          <a:xfrm>
            <a:off x="5283637" y="4738807"/>
            <a:ext cx="4063008" cy="1144786"/>
          </a:xfrm>
          <a:prstGeom prst="rect">
            <a:avLst/>
          </a:prstGeom>
          <a:noFill/>
          <a:ln/>
        </p:spPr>
        <p:txBody>
          <a:bodyPr wrap="squar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Improving Recruitment Strategies</a:t>
            </a:r>
            <a:endParaRPr lang="en-US" sz="2403" dirty="0"/>
          </a:p>
        </p:txBody>
      </p:sp>
      <p:sp>
        <p:nvSpPr>
          <p:cNvPr id="10" name="Text 5"/>
          <p:cNvSpPr/>
          <p:nvPr/>
        </p:nvSpPr>
        <p:spPr>
          <a:xfrm>
            <a:off x="5283637" y="6030039"/>
            <a:ext cx="4063008" cy="1562576"/>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Data analysis can help more effectively identify promising rookies and improve draft selection success rates.</a:t>
            </a:r>
            <a:endParaRPr lang="en-US" sz="1923" dirty="0"/>
          </a:p>
        </p:txBody>
      </p:sp>
      <p:pic>
        <p:nvPicPr>
          <p:cNvPr id="11" name="Image 3" descr="preencoded.png">    </p:cNvPr>
          <p:cNvPicPr>
            <a:picLocks noChangeAspect="1"/>
          </p:cNvPicPr>
          <p:nvPr/>
        </p:nvPicPr>
        <p:blipFill>
          <a:blip r:embed="rId4"/>
          <a:stretch>
            <a:fillRect/>
          </a:stretch>
        </p:blipFill>
        <p:spPr>
          <a:xfrm>
            <a:off x="9712881" y="1922621"/>
            <a:ext cx="4063008" cy="2511028"/>
          </a:xfrm>
          <a:prstGeom prst="rect">
            <a:avLst/>
          </a:prstGeom>
        </p:spPr>
      </p:pic>
      <p:sp>
        <p:nvSpPr>
          <p:cNvPr id="12" name="Text 6"/>
          <p:cNvSpPr/>
          <p:nvPr/>
        </p:nvSpPr>
        <p:spPr>
          <a:xfrm>
            <a:off x="9712881" y="4738807"/>
            <a:ext cx="4063008" cy="763191"/>
          </a:xfrm>
          <a:prstGeom prst="rect">
            <a:avLst/>
          </a:prstGeom>
          <a:noFill/>
          <a:ln/>
        </p:spPr>
        <p:txBody>
          <a:bodyPr wrap="square" rtlCol="0" anchor="t"/>
          <a:lstStyle/>
          <a:p>
            <a:pPr algn="l" indent="0" marL="0">
              <a:lnSpc>
                <a:spcPts val="3004"/>
              </a:lnSpc>
              <a:buNone/>
            </a:pPr>
            <a:r>
              <a:rPr lang="en-US" sz="2403" b="1" dirty="0">
                <a:solidFill>
                  <a:srgbClr val="D7E5D8"/>
                </a:solidFill>
                <a:latin typeface="Syne" pitchFamily="34" charset="0"/>
                <a:ea typeface="Syne" pitchFamily="34" charset="-122"/>
                <a:cs typeface="Syne" pitchFamily="34" charset="-120"/>
              </a:rPr>
              <a:t>Personal Interest</a:t>
            </a:r>
            <a:endParaRPr lang="en-US" sz="2403" dirty="0"/>
          </a:p>
        </p:txBody>
      </p:sp>
      <p:sp>
        <p:nvSpPr>
          <p:cNvPr id="13" name="Text 7"/>
          <p:cNvSpPr/>
          <p:nvPr/>
        </p:nvSpPr>
        <p:spPr>
          <a:xfrm>
            <a:off x="9712881" y="5648444"/>
            <a:ext cx="4063008" cy="1171932"/>
          </a:xfrm>
          <a:prstGeom prst="rect">
            <a:avLst/>
          </a:prstGeom>
          <a:noFill/>
          <a:ln/>
        </p:spPr>
        <p:txBody>
          <a:bodyPr wrap="square" rtlCol="0" anchor="t"/>
          <a:lstStyle/>
          <a:p>
            <a:pPr algn="l" indent="0" marL="0">
              <a:lnSpc>
                <a:spcPts val="3076"/>
              </a:lnSpc>
              <a:buNone/>
            </a:pPr>
            <a:r>
              <a:rPr lang="en-US" sz="1923" dirty="0">
                <a:solidFill>
                  <a:srgbClr val="D7E5D8"/>
                </a:solidFill>
                <a:latin typeface="Syne" pitchFamily="34" charset="0"/>
                <a:ea typeface="Syne" pitchFamily="34" charset="-122"/>
                <a:cs typeface="Syne" pitchFamily="34" charset="-120"/>
              </a:rPr>
              <a:t>As a data analysis enthusiast, I hope to deeply explore the patterns in the NBA draft.</a:t>
            </a:r>
            <a:endParaRPr lang="en-US" sz="192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67487"/>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Exploring the Data Journey of the NBA Draft</a:t>
            </a:r>
            <a:endParaRPr lang="en-US" sz="3402" dirty="0"/>
          </a:p>
        </p:txBody>
      </p:sp>
      <p:pic>
        <p:nvPicPr>
          <p:cNvPr id="5" name="Image 1" descr="preencoded.png">    </p:cNvPr>
          <p:cNvPicPr>
            <a:picLocks noChangeAspect="1"/>
          </p:cNvPicPr>
          <p:nvPr/>
        </p:nvPicPr>
        <p:blipFill>
          <a:blip r:embed="rId2"/>
          <a:stretch>
            <a:fillRect/>
          </a:stretch>
        </p:blipFill>
        <p:spPr>
          <a:xfrm>
            <a:off x="2594967" y="1900952"/>
            <a:ext cx="2973943" cy="1837968"/>
          </a:xfrm>
          <a:prstGeom prst="rect">
            <a:avLst/>
          </a:prstGeom>
        </p:spPr>
      </p:pic>
      <p:sp>
        <p:nvSpPr>
          <p:cNvPr id="6" name="Text 2"/>
          <p:cNvSpPr/>
          <p:nvPr/>
        </p:nvSpPr>
        <p:spPr>
          <a:xfrm>
            <a:off x="2594967" y="3954899"/>
            <a:ext cx="2973943"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Connect to SQLite Database</a:t>
            </a:r>
            <a:endParaRPr lang="en-US" sz="1701" dirty="0"/>
          </a:p>
        </p:txBody>
      </p:sp>
      <p:sp>
        <p:nvSpPr>
          <p:cNvPr id="7" name="Text 3"/>
          <p:cNvSpPr/>
          <p:nvPr/>
        </p:nvSpPr>
        <p:spPr>
          <a:xfrm>
            <a:off x="2594967" y="4598313"/>
            <a:ext cx="2973943" cy="1106329"/>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Extract player attributes, team salaries, player salaries, draft information, draft combine, and game data from the relevant tables.</a:t>
            </a:r>
            <a:endParaRPr lang="en-US" sz="1361" dirty="0"/>
          </a:p>
        </p:txBody>
      </p:sp>
      <p:pic>
        <p:nvPicPr>
          <p:cNvPr id="8" name="Image 2" descr="preencoded.png">    </p:cNvPr>
          <p:cNvPicPr>
            <a:picLocks noChangeAspect="1"/>
          </p:cNvPicPr>
          <p:nvPr/>
        </p:nvPicPr>
        <p:blipFill>
          <a:blip r:embed="rId3"/>
          <a:stretch>
            <a:fillRect/>
          </a:stretch>
        </p:blipFill>
        <p:spPr>
          <a:xfrm>
            <a:off x="5828109" y="1900952"/>
            <a:ext cx="2973943" cy="1837968"/>
          </a:xfrm>
          <a:prstGeom prst="rect">
            <a:avLst/>
          </a:prstGeom>
        </p:spPr>
      </p:pic>
      <p:sp>
        <p:nvSpPr>
          <p:cNvPr id="9" name="Text 4"/>
          <p:cNvSpPr/>
          <p:nvPr/>
        </p:nvSpPr>
        <p:spPr>
          <a:xfrm>
            <a:off x="5828109" y="3954899"/>
            <a:ext cx="2973943"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Integrate Draft Information</a:t>
            </a:r>
            <a:endParaRPr lang="en-US" sz="1701" dirty="0"/>
          </a:p>
        </p:txBody>
      </p:sp>
      <p:sp>
        <p:nvSpPr>
          <p:cNvPr id="10" name="Text 5"/>
          <p:cNvSpPr/>
          <p:nvPr/>
        </p:nvSpPr>
        <p:spPr>
          <a:xfrm>
            <a:off x="5828109" y="4598313"/>
            <a:ext cx="2973943" cy="829747"/>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Merge the draft and draft combine tables to consolidate the analysis-required information.</a:t>
            </a:r>
            <a:endParaRPr lang="en-US" sz="1361" dirty="0"/>
          </a:p>
        </p:txBody>
      </p:sp>
      <p:pic>
        <p:nvPicPr>
          <p:cNvPr id="11" name="Image 3" descr="preencoded.png">    </p:cNvPr>
          <p:cNvPicPr>
            <a:picLocks noChangeAspect="1"/>
          </p:cNvPicPr>
          <p:nvPr/>
        </p:nvPicPr>
        <p:blipFill>
          <a:blip r:embed="rId4"/>
          <a:stretch>
            <a:fillRect/>
          </a:stretch>
        </p:blipFill>
        <p:spPr>
          <a:xfrm>
            <a:off x="9061252" y="1900952"/>
            <a:ext cx="2974062" cy="1838087"/>
          </a:xfrm>
          <a:prstGeom prst="rect">
            <a:avLst/>
          </a:prstGeom>
        </p:spPr>
      </p:pic>
      <p:sp>
        <p:nvSpPr>
          <p:cNvPr id="12" name="Text 6"/>
          <p:cNvSpPr/>
          <p:nvPr/>
        </p:nvSpPr>
        <p:spPr>
          <a:xfrm>
            <a:off x="9061252" y="3955018"/>
            <a:ext cx="2974062" cy="539829"/>
          </a:xfrm>
          <a:prstGeom prst="rect">
            <a:avLst/>
          </a:prstGeom>
          <a:noFill/>
          <a:ln/>
        </p:spPr>
        <p:txBody>
          <a:bodyPr wrap="squar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Clean and Preprocess</a:t>
            </a:r>
            <a:endParaRPr lang="en-US" sz="1701" dirty="0"/>
          </a:p>
        </p:txBody>
      </p:sp>
      <p:sp>
        <p:nvSpPr>
          <p:cNvPr id="13" name="Text 7"/>
          <p:cNvSpPr/>
          <p:nvPr/>
        </p:nvSpPr>
        <p:spPr>
          <a:xfrm>
            <a:off x="9061252" y="4598432"/>
            <a:ext cx="2974062" cy="829747"/>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Clean and preprocess the extracted data to ensure it is in a format suitable for machine learning models.</a:t>
            </a:r>
            <a:endParaRPr lang="en-US" sz="1361" dirty="0"/>
          </a:p>
        </p:txBody>
      </p:sp>
      <p:pic>
        <p:nvPicPr>
          <p:cNvPr id="14" name="Image 4" descr="preencoded.png">    </p:cNvPr>
          <p:cNvPicPr>
            <a:picLocks noChangeAspect="1"/>
          </p:cNvPicPr>
          <p:nvPr/>
        </p:nvPicPr>
        <p:blipFill>
          <a:blip r:embed="rId5"/>
          <a:stretch>
            <a:fillRect/>
          </a:stretch>
        </p:blipFill>
        <p:spPr>
          <a:xfrm>
            <a:off x="3593306" y="6012061"/>
            <a:ext cx="2372439" cy="1814513"/>
          </a:xfrm>
          <a:prstGeom prst="rect">
            <a:avLst/>
          </a:prstGeom>
        </p:spPr>
      </p:pic>
      <p:pic>
        <p:nvPicPr>
          <p:cNvPr id="15" name="Image 5" descr="preencoded.png">    </p:cNvPr>
          <p:cNvPicPr>
            <a:picLocks noChangeAspect="1"/>
          </p:cNvPicPr>
          <p:nvPr/>
        </p:nvPicPr>
        <p:blipFill>
          <a:blip r:embed="rId6"/>
          <a:stretch>
            <a:fillRect/>
          </a:stretch>
        </p:blipFill>
        <p:spPr>
          <a:xfrm>
            <a:off x="6103977" y="6012061"/>
            <a:ext cx="2367915" cy="1814513"/>
          </a:xfrm>
          <a:prstGeom prst="rect">
            <a:avLst/>
          </a:prstGeom>
        </p:spPr>
      </p:pic>
      <p:pic>
        <p:nvPicPr>
          <p:cNvPr id="16" name="Image 6" descr="preencoded.png">    </p:cNvPr>
          <p:cNvPicPr>
            <a:picLocks noChangeAspect="1"/>
          </p:cNvPicPr>
          <p:nvPr/>
        </p:nvPicPr>
        <p:blipFill>
          <a:blip r:embed="rId7"/>
          <a:stretch>
            <a:fillRect/>
          </a:stretch>
        </p:blipFill>
        <p:spPr>
          <a:xfrm>
            <a:off x="8610124" y="6012061"/>
            <a:ext cx="2426851" cy="18145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152025">
              <a:alpha val="75000"/>
            </a:srgbClr>
          </a:solidFill>
          <a:ln/>
        </p:spPr>
      </p:sp>
      <p:sp>
        <p:nvSpPr>
          <p:cNvPr id="4" name="Text 1"/>
          <p:cNvSpPr/>
          <p:nvPr/>
        </p:nvSpPr>
        <p:spPr>
          <a:xfrm>
            <a:off x="1730454" y="562213"/>
            <a:ext cx="8157210" cy="638889"/>
          </a:xfrm>
          <a:prstGeom prst="rect">
            <a:avLst/>
          </a:prstGeom>
          <a:noFill/>
          <a:ln/>
        </p:spPr>
        <p:txBody>
          <a:bodyPr wrap="none" rtlCol="0" anchor="t"/>
          <a:lstStyle/>
          <a:p>
            <a:pPr indent="0" marL="0">
              <a:lnSpc>
                <a:spcPts val="5031"/>
              </a:lnSpc>
              <a:buNone/>
            </a:pPr>
            <a:r>
              <a:rPr lang="en-US" sz="4025" b="1" dirty="0">
                <a:solidFill>
                  <a:srgbClr val="F0F4F1"/>
                </a:solidFill>
                <a:latin typeface="Syne" pitchFamily="34" charset="0"/>
                <a:ea typeface="Syne" pitchFamily="34" charset="-122"/>
                <a:cs typeface="Syne" pitchFamily="34" charset="-120"/>
              </a:rPr>
              <a:t>Feature Engineering</a:t>
            </a:r>
            <a:endParaRPr lang="en-US" sz="4025" dirty="0"/>
          </a:p>
        </p:txBody>
      </p:sp>
      <p:pic>
        <p:nvPicPr>
          <p:cNvPr id="5" name="Image 1" descr="preencoded.png">    </p:cNvPr>
          <p:cNvPicPr>
            <a:picLocks noChangeAspect="1"/>
          </p:cNvPicPr>
          <p:nvPr/>
        </p:nvPicPr>
        <p:blipFill>
          <a:blip r:embed="rId2"/>
          <a:stretch>
            <a:fillRect/>
          </a:stretch>
        </p:blipFill>
        <p:spPr>
          <a:xfrm>
            <a:off x="3601283" y="1609963"/>
            <a:ext cx="2128838" cy="1422559"/>
          </a:xfrm>
          <a:prstGeom prst="rect">
            <a:avLst/>
          </a:prstGeom>
        </p:spPr>
      </p:pic>
      <p:sp>
        <p:nvSpPr>
          <p:cNvPr id="6" name="Text 2"/>
          <p:cNvSpPr/>
          <p:nvPr/>
        </p:nvSpPr>
        <p:spPr>
          <a:xfrm>
            <a:off x="4454962" y="2140387"/>
            <a:ext cx="135255" cy="408980"/>
          </a:xfrm>
          <a:prstGeom prst="rect">
            <a:avLst/>
          </a:prstGeom>
          <a:noFill/>
          <a:ln/>
        </p:spPr>
        <p:txBody>
          <a:bodyPr wrap="none" rtlCol="0" anchor="t"/>
          <a:lstStyle/>
          <a:p>
            <a:pPr algn="ctr" indent="0" marL="0">
              <a:lnSpc>
                <a:spcPts val="3220"/>
              </a:lnSpc>
              <a:buNone/>
            </a:pPr>
            <a:r>
              <a:rPr lang="en-US" sz="2013" b="1" dirty="0">
                <a:solidFill>
                  <a:srgbClr val="D7E5D8"/>
                </a:solidFill>
                <a:latin typeface="Syne" pitchFamily="34" charset="0"/>
                <a:ea typeface="Syne" pitchFamily="34" charset="-122"/>
                <a:cs typeface="Syne" pitchFamily="34" charset="-120"/>
              </a:rPr>
              <a:t>1</a:t>
            </a:r>
            <a:endParaRPr lang="en-US" sz="2013" dirty="0"/>
          </a:p>
        </p:txBody>
      </p:sp>
      <p:sp>
        <p:nvSpPr>
          <p:cNvPr id="7" name="Text 3"/>
          <p:cNvSpPr/>
          <p:nvPr/>
        </p:nvSpPr>
        <p:spPr>
          <a:xfrm>
            <a:off x="5648563" y="1814393"/>
            <a:ext cx="3719512" cy="319445"/>
          </a:xfrm>
          <a:prstGeom prst="rect">
            <a:avLst/>
          </a:prstGeom>
          <a:noFill/>
          <a:ln/>
        </p:spPr>
        <p:txBody>
          <a:bodyPr wrap="none" rtlCol="0" anchor="t"/>
          <a:lstStyle/>
          <a:p>
            <a:pPr algn="l" indent="0" marL="0">
              <a:lnSpc>
                <a:spcPts val="2516"/>
              </a:lnSpc>
              <a:buNone/>
            </a:pPr>
            <a:r>
              <a:rPr lang="en-US" sz="2013" b="1" dirty="0">
                <a:solidFill>
                  <a:srgbClr val="D7E5D8"/>
                </a:solidFill>
                <a:latin typeface="Syne" pitchFamily="34" charset="0"/>
                <a:ea typeface="Syne" pitchFamily="34" charset="-122"/>
                <a:cs typeface="Syne" pitchFamily="34" charset="-120"/>
              </a:rPr>
              <a:t>Relevant Features</a:t>
            </a:r>
            <a:endParaRPr lang="en-US" sz="2013" dirty="0"/>
          </a:p>
        </p:txBody>
      </p:sp>
      <p:sp>
        <p:nvSpPr>
          <p:cNvPr id="8" name="Text 4"/>
          <p:cNvSpPr/>
          <p:nvPr/>
        </p:nvSpPr>
        <p:spPr>
          <a:xfrm>
            <a:off x="5648563" y="2256473"/>
            <a:ext cx="4464248" cy="327065"/>
          </a:xfrm>
          <a:prstGeom prst="rect">
            <a:avLst/>
          </a:prstGeom>
          <a:noFill/>
          <a:ln/>
        </p:spPr>
        <p:txBody>
          <a:bodyPr wrap="none" rtlCol="0" anchor="t"/>
          <a:lstStyle/>
          <a:p>
            <a:pPr algn="l" indent="0" marL="0">
              <a:lnSpc>
                <a:spcPts val="2576"/>
              </a:lnSpc>
              <a:buNone/>
            </a:pPr>
            <a:r>
              <a:rPr lang="en-US" sz="1610" dirty="0">
                <a:solidFill>
                  <a:srgbClr val="D7E5D8"/>
                </a:solidFill>
                <a:latin typeface="Syne" pitchFamily="34" charset="0"/>
                <a:ea typeface="Syne" pitchFamily="34" charset="-122"/>
                <a:cs typeface="Syne" pitchFamily="34" charset="-120"/>
              </a:rPr>
              <a:t>Select key attributes based on domain knowledge</a:t>
            </a:r>
            <a:endParaRPr lang="en-US" sz="1610" dirty="0"/>
          </a:p>
        </p:txBody>
      </p:sp>
      <p:sp>
        <p:nvSpPr>
          <p:cNvPr id="9" name="Shape 5"/>
          <p:cNvSpPr/>
          <p:nvPr/>
        </p:nvSpPr>
        <p:spPr>
          <a:xfrm>
            <a:off x="5495211" y="2790438"/>
            <a:ext cx="7353657" cy="20419"/>
          </a:xfrm>
          <a:prstGeom prst="roundRect">
            <a:avLst>
              <a:gd name="adj" fmla="val 450635"/>
            </a:avLst>
          </a:prstGeom>
          <a:solidFill>
            <a:srgbClr val="6D9121"/>
          </a:solidFill>
          <a:ln/>
        </p:spPr>
      </p:sp>
      <p:pic>
        <p:nvPicPr>
          <p:cNvPr id="10" name="Image 2" descr="preencoded.png">    </p:cNvPr>
          <p:cNvPicPr>
            <a:picLocks noChangeAspect="1"/>
          </p:cNvPicPr>
          <p:nvPr/>
        </p:nvPicPr>
        <p:blipFill>
          <a:blip r:embed="rId3"/>
          <a:stretch>
            <a:fillRect/>
          </a:stretch>
        </p:blipFill>
        <p:spPr>
          <a:xfrm>
            <a:off x="2679859" y="2839045"/>
            <a:ext cx="4257675" cy="1422559"/>
          </a:xfrm>
          <a:prstGeom prst="rect">
            <a:avLst/>
          </a:prstGeom>
        </p:spPr>
      </p:pic>
      <p:sp>
        <p:nvSpPr>
          <p:cNvPr id="11" name="Text 6"/>
          <p:cNvSpPr/>
          <p:nvPr/>
        </p:nvSpPr>
        <p:spPr>
          <a:xfrm>
            <a:off x="4394597" y="3223498"/>
            <a:ext cx="256342" cy="408980"/>
          </a:xfrm>
          <a:prstGeom prst="rect">
            <a:avLst/>
          </a:prstGeom>
          <a:noFill/>
          <a:ln/>
        </p:spPr>
        <p:txBody>
          <a:bodyPr wrap="none" rtlCol="0" anchor="t"/>
          <a:lstStyle/>
          <a:p>
            <a:pPr algn="ctr" indent="0" marL="0">
              <a:lnSpc>
                <a:spcPts val="3220"/>
              </a:lnSpc>
              <a:buNone/>
            </a:pPr>
            <a:r>
              <a:rPr lang="en-US" sz="2013" b="1" dirty="0">
                <a:solidFill>
                  <a:srgbClr val="D7E5D8"/>
                </a:solidFill>
                <a:latin typeface="Syne" pitchFamily="34" charset="0"/>
                <a:ea typeface="Syne" pitchFamily="34" charset="-122"/>
                <a:cs typeface="Syne" pitchFamily="34" charset="-120"/>
              </a:rPr>
              <a:t>2</a:t>
            </a:r>
            <a:endParaRPr lang="en-US" sz="2013" dirty="0"/>
          </a:p>
        </p:txBody>
      </p:sp>
      <p:sp>
        <p:nvSpPr>
          <p:cNvPr id="12" name="Text 7"/>
          <p:cNvSpPr/>
          <p:nvPr/>
        </p:nvSpPr>
        <p:spPr>
          <a:xfrm>
            <a:off x="6570107" y="3043476"/>
            <a:ext cx="2749629" cy="319445"/>
          </a:xfrm>
          <a:prstGeom prst="rect">
            <a:avLst/>
          </a:prstGeom>
          <a:noFill/>
          <a:ln/>
        </p:spPr>
        <p:txBody>
          <a:bodyPr wrap="none" rtlCol="0" anchor="t"/>
          <a:lstStyle/>
          <a:p>
            <a:pPr algn="l" indent="0" marL="0">
              <a:lnSpc>
                <a:spcPts val="2516"/>
              </a:lnSpc>
              <a:buNone/>
            </a:pPr>
            <a:r>
              <a:rPr lang="en-US" sz="2013" b="1" dirty="0">
                <a:solidFill>
                  <a:srgbClr val="D7E5D8"/>
                </a:solidFill>
                <a:latin typeface="Syne" pitchFamily="34" charset="0"/>
                <a:ea typeface="Syne" pitchFamily="34" charset="-122"/>
                <a:cs typeface="Syne" pitchFamily="34" charset="-120"/>
              </a:rPr>
              <a:t>Position Data</a:t>
            </a:r>
            <a:endParaRPr lang="en-US" sz="2013" dirty="0"/>
          </a:p>
        </p:txBody>
      </p:sp>
      <p:sp>
        <p:nvSpPr>
          <p:cNvPr id="13" name="Text 8"/>
          <p:cNvSpPr/>
          <p:nvPr/>
        </p:nvSpPr>
        <p:spPr>
          <a:xfrm>
            <a:off x="6570107" y="3485555"/>
            <a:ext cx="4182904" cy="327065"/>
          </a:xfrm>
          <a:prstGeom prst="rect">
            <a:avLst/>
          </a:prstGeom>
          <a:noFill/>
          <a:ln/>
        </p:spPr>
        <p:txBody>
          <a:bodyPr wrap="none" rtlCol="0" anchor="t"/>
          <a:lstStyle/>
          <a:p>
            <a:pPr algn="l" indent="0" marL="0">
              <a:lnSpc>
                <a:spcPts val="2576"/>
              </a:lnSpc>
              <a:buNone/>
            </a:pPr>
            <a:r>
              <a:rPr lang="en-US" sz="1610" dirty="0">
                <a:solidFill>
                  <a:srgbClr val="D7E5D8"/>
                </a:solidFill>
                <a:latin typeface="Syne" pitchFamily="34" charset="0"/>
                <a:ea typeface="Syne" pitchFamily="34" charset="-122"/>
                <a:cs typeface="Syne" pitchFamily="34" charset="-120"/>
              </a:rPr>
              <a:t>Create new columns to capture player position</a:t>
            </a:r>
            <a:endParaRPr lang="en-US" sz="1610" dirty="0"/>
          </a:p>
        </p:txBody>
      </p:sp>
      <p:sp>
        <p:nvSpPr>
          <p:cNvPr id="14" name="Shape 9"/>
          <p:cNvSpPr/>
          <p:nvPr/>
        </p:nvSpPr>
        <p:spPr>
          <a:xfrm>
            <a:off x="6416754" y="4019520"/>
            <a:ext cx="6432113" cy="20419"/>
          </a:xfrm>
          <a:prstGeom prst="roundRect">
            <a:avLst>
              <a:gd name="adj" fmla="val 450635"/>
            </a:avLst>
          </a:prstGeom>
          <a:solidFill>
            <a:srgbClr val="6D9121"/>
          </a:solidFill>
          <a:ln/>
        </p:spPr>
      </p:sp>
      <p:pic>
        <p:nvPicPr>
          <p:cNvPr id="15" name="Image 3" descr="preencoded.png">    </p:cNvPr>
          <p:cNvPicPr>
            <a:picLocks noChangeAspect="1"/>
          </p:cNvPicPr>
          <p:nvPr/>
        </p:nvPicPr>
        <p:blipFill>
          <a:blip r:embed="rId4"/>
          <a:stretch>
            <a:fillRect/>
          </a:stretch>
        </p:blipFill>
        <p:spPr>
          <a:xfrm>
            <a:off x="1758315" y="4068128"/>
            <a:ext cx="6386632" cy="1422559"/>
          </a:xfrm>
          <a:prstGeom prst="rect">
            <a:avLst/>
          </a:prstGeom>
        </p:spPr>
      </p:pic>
      <p:sp>
        <p:nvSpPr>
          <p:cNvPr id="16" name="Text 10"/>
          <p:cNvSpPr/>
          <p:nvPr/>
        </p:nvSpPr>
        <p:spPr>
          <a:xfrm>
            <a:off x="4387810" y="4452580"/>
            <a:ext cx="269677" cy="408980"/>
          </a:xfrm>
          <a:prstGeom prst="rect">
            <a:avLst/>
          </a:prstGeom>
          <a:noFill/>
          <a:ln/>
        </p:spPr>
        <p:txBody>
          <a:bodyPr wrap="none" rtlCol="0" anchor="t"/>
          <a:lstStyle/>
          <a:p>
            <a:pPr algn="ctr" indent="0" marL="0">
              <a:lnSpc>
                <a:spcPts val="3220"/>
              </a:lnSpc>
              <a:buNone/>
            </a:pPr>
            <a:r>
              <a:rPr lang="en-US" sz="2013" b="1" dirty="0">
                <a:solidFill>
                  <a:srgbClr val="D7E5D8"/>
                </a:solidFill>
                <a:latin typeface="Syne" pitchFamily="34" charset="0"/>
                <a:ea typeface="Syne" pitchFamily="34" charset="-122"/>
                <a:cs typeface="Syne" pitchFamily="34" charset="-120"/>
              </a:rPr>
              <a:t>3</a:t>
            </a:r>
            <a:endParaRPr lang="en-US" sz="2013" dirty="0"/>
          </a:p>
        </p:txBody>
      </p:sp>
      <p:sp>
        <p:nvSpPr>
          <p:cNvPr id="17" name="Text 11"/>
          <p:cNvSpPr/>
          <p:nvPr/>
        </p:nvSpPr>
        <p:spPr>
          <a:xfrm>
            <a:off x="7491532" y="4272558"/>
            <a:ext cx="4196715" cy="319445"/>
          </a:xfrm>
          <a:prstGeom prst="rect">
            <a:avLst/>
          </a:prstGeom>
          <a:noFill/>
          <a:ln/>
        </p:spPr>
        <p:txBody>
          <a:bodyPr wrap="none" rtlCol="0" anchor="t"/>
          <a:lstStyle/>
          <a:p>
            <a:pPr algn="l" indent="0" marL="0">
              <a:lnSpc>
                <a:spcPts val="2516"/>
              </a:lnSpc>
              <a:buNone/>
            </a:pPr>
            <a:r>
              <a:rPr lang="en-US" sz="2013" b="1" dirty="0">
                <a:solidFill>
                  <a:srgbClr val="D7E5D8"/>
                </a:solidFill>
                <a:latin typeface="Syne" pitchFamily="34" charset="0"/>
                <a:ea typeface="Syne" pitchFamily="34" charset="-122"/>
                <a:cs typeface="Syne" pitchFamily="34" charset="-120"/>
              </a:rPr>
              <a:t>Additional Indicators</a:t>
            </a:r>
            <a:endParaRPr lang="en-US" sz="2013" dirty="0"/>
          </a:p>
        </p:txBody>
      </p:sp>
      <p:sp>
        <p:nvSpPr>
          <p:cNvPr id="18" name="Text 12"/>
          <p:cNvSpPr/>
          <p:nvPr/>
        </p:nvSpPr>
        <p:spPr>
          <a:xfrm>
            <a:off x="7491532" y="4714637"/>
            <a:ext cx="4254698" cy="327065"/>
          </a:xfrm>
          <a:prstGeom prst="rect">
            <a:avLst/>
          </a:prstGeom>
          <a:noFill/>
          <a:ln/>
        </p:spPr>
        <p:txBody>
          <a:bodyPr wrap="none" rtlCol="0" anchor="t"/>
          <a:lstStyle/>
          <a:p>
            <a:pPr algn="l" indent="0" marL="0">
              <a:lnSpc>
                <a:spcPts val="2576"/>
              </a:lnSpc>
              <a:buNone/>
            </a:pPr>
            <a:r>
              <a:rPr lang="en-US" sz="1610" dirty="0">
                <a:solidFill>
                  <a:srgbClr val="D7E5D8"/>
                </a:solidFill>
                <a:latin typeface="Syne" pitchFamily="34" charset="0"/>
                <a:ea typeface="Syne" pitchFamily="34" charset="-122"/>
                <a:cs typeface="Syne" pitchFamily="34" charset="-120"/>
              </a:rPr>
              <a:t>Calculate metrics like BMI to enrich the dataset</a:t>
            </a:r>
            <a:endParaRPr lang="en-US" sz="1610" dirty="0"/>
          </a:p>
        </p:txBody>
      </p:sp>
      <p:sp>
        <p:nvSpPr>
          <p:cNvPr id="19" name="Text 13"/>
          <p:cNvSpPr/>
          <p:nvPr/>
        </p:nvSpPr>
        <p:spPr>
          <a:xfrm>
            <a:off x="1730454" y="5476161"/>
            <a:ext cx="11169491" cy="654129"/>
          </a:xfrm>
          <a:prstGeom prst="rect">
            <a:avLst/>
          </a:prstGeom>
          <a:noFill/>
          <a:ln/>
        </p:spPr>
        <p:txBody>
          <a:bodyPr wrap="square" rtlCol="0" anchor="t"/>
          <a:lstStyle/>
          <a:p>
            <a:pPr indent="0" marL="0">
              <a:lnSpc>
                <a:spcPts val="2576"/>
              </a:lnSpc>
              <a:buNone/>
            </a:pPr>
            <a:r>
              <a:rPr lang="en-US" sz="1610" dirty="0">
                <a:solidFill>
                  <a:srgbClr val="D7E5D8"/>
                </a:solidFill>
                <a:latin typeface="Syne" pitchFamily="34" charset="0"/>
                <a:ea typeface="Syne" pitchFamily="34" charset="-122"/>
                <a:cs typeface="Syne" pitchFamily="34" charset="-120"/>
              </a:rPr>
              <a:t>As an NBA expert (a basketball fan, that is), I believe these are useful features. The remaining columns are mostly organization names, which have high cardinality and are difficult to use as features.</a:t>
            </a:r>
            <a:endParaRPr lang="en-US" sz="1610" dirty="0"/>
          </a:p>
        </p:txBody>
      </p:sp>
      <p:sp>
        <p:nvSpPr>
          <p:cNvPr id="20" name="Text 14"/>
          <p:cNvSpPr/>
          <p:nvPr/>
        </p:nvSpPr>
        <p:spPr>
          <a:xfrm>
            <a:off x="1730454" y="6360319"/>
            <a:ext cx="11169491" cy="1308259"/>
          </a:xfrm>
          <a:prstGeom prst="rect">
            <a:avLst/>
          </a:prstGeom>
          <a:noFill/>
          <a:ln/>
        </p:spPr>
        <p:txBody>
          <a:bodyPr wrap="square" rtlCol="0" anchor="t"/>
          <a:lstStyle/>
          <a:p>
            <a:pPr indent="0" marL="0">
              <a:lnSpc>
                <a:spcPts val="2576"/>
              </a:lnSpc>
              <a:buNone/>
            </a:pPr>
            <a:r>
              <a:rPr lang="en-US" sz="1610" dirty="0">
                <a:solidFill>
                  <a:srgbClr val="D7E5D8"/>
                </a:solidFill>
                <a:latin typeface="Syne" pitchFamily="34" charset="0"/>
                <a:ea typeface="Syne" pitchFamily="34" charset="-122"/>
                <a:cs typeface="Syne" pitchFamily="34" charset="-120"/>
              </a:rPr>
              <a:t>feature_list = ['idPlayer', 'namePlayer_y', 'yearDraft', 'yearCombine', 'numberPickOverall', 'slugPosition', 'heightWOShoesInches','weightLBS', 'wingspanInches', 'reachStandingInches', 'verticalLeapStandingInches', 'verticalLeapMaxInches', 'repsBenchPress135','timeLaneAgility', 'timeThreeQuarterCourtSprint', 'timeModifiedLaneAgility', 'lengthHandInches', 'widthHandInches', 'pctBodyFat', 'drafted']</a:t>
            </a:r>
            <a:endParaRPr lang="en-US" sz="16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649789"/>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Key Observations (Statistical Descriptions)</a:t>
            </a:r>
            <a:endParaRPr lang="en-US" sz="3402" dirty="0"/>
          </a:p>
        </p:txBody>
      </p:sp>
      <p:sp>
        <p:nvSpPr>
          <p:cNvPr id="5" name="Shape 2"/>
          <p:cNvSpPr/>
          <p:nvPr/>
        </p:nvSpPr>
        <p:spPr>
          <a:xfrm>
            <a:off x="2594967" y="1900952"/>
            <a:ext cx="9440347" cy="9273659"/>
          </a:xfrm>
          <a:prstGeom prst="roundRect">
            <a:avLst>
              <a:gd name="adj" fmla="val 839"/>
            </a:avLst>
          </a:prstGeom>
          <a:noFill/>
          <a:ln w="7620">
            <a:solidFill>
              <a:srgbClr val="FFFFFF">
                <a:alpha val="24000"/>
              </a:srgbClr>
            </a:solidFill>
            <a:prstDash val="solid"/>
          </a:ln>
        </p:spPr>
      </p:sp>
      <p:sp>
        <p:nvSpPr>
          <p:cNvPr id="6" name="Shape 3"/>
          <p:cNvSpPr/>
          <p:nvPr/>
        </p:nvSpPr>
        <p:spPr>
          <a:xfrm>
            <a:off x="2602587" y="1908572"/>
            <a:ext cx="9425107" cy="498991"/>
          </a:xfrm>
          <a:prstGeom prst="rect">
            <a:avLst/>
          </a:prstGeom>
          <a:solidFill>
            <a:srgbClr val="FFFFFF">
              <a:alpha val="4000"/>
            </a:srgbClr>
          </a:solidFill>
          <a:ln/>
        </p:spPr>
      </p:sp>
      <p:sp>
        <p:nvSpPr>
          <p:cNvPr id="7" name="Text 4"/>
          <p:cNvSpPr/>
          <p:nvPr/>
        </p:nvSpPr>
        <p:spPr>
          <a:xfrm>
            <a:off x="2775466" y="201977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Feature</a:t>
            </a:r>
            <a:endParaRPr lang="en-US" sz="1361" dirty="0"/>
          </a:p>
        </p:txBody>
      </p:sp>
      <p:sp>
        <p:nvSpPr>
          <p:cNvPr id="8" name="Text 5"/>
          <p:cNvSpPr/>
          <p:nvPr/>
        </p:nvSpPr>
        <p:spPr>
          <a:xfrm>
            <a:off x="7491770" y="201977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Description</a:t>
            </a:r>
            <a:endParaRPr lang="en-US" sz="1361" dirty="0"/>
          </a:p>
        </p:txBody>
      </p:sp>
      <p:sp>
        <p:nvSpPr>
          <p:cNvPr id="9" name="Shape 6"/>
          <p:cNvSpPr/>
          <p:nvPr/>
        </p:nvSpPr>
        <p:spPr>
          <a:xfrm>
            <a:off x="2602587" y="2407563"/>
            <a:ext cx="9425107" cy="498991"/>
          </a:xfrm>
          <a:prstGeom prst="rect">
            <a:avLst/>
          </a:prstGeom>
          <a:solidFill>
            <a:srgbClr val="000000">
              <a:alpha val="4000"/>
            </a:srgbClr>
          </a:solidFill>
          <a:ln/>
        </p:spPr>
      </p:sp>
      <p:sp>
        <p:nvSpPr>
          <p:cNvPr id="10" name="Text 7"/>
          <p:cNvSpPr/>
          <p:nvPr/>
        </p:nvSpPr>
        <p:spPr>
          <a:xfrm>
            <a:off x="2775466" y="251876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Number of Players</a:t>
            </a:r>
            <a:endParaRPr lang="en-US" sz="1361" dirty="0"/>
          </a:p>
        </p:txBody>
      </p:sp>
      <p:sp>
        <p:nvSpPr>
          <p:cNvPr id="11" name="Text 8"/>
          <p:cNvSpPr/>
          <p:nvPr/>
        </p:nvSpPr>
        <p:spPr>
          <a:xfrm>
            <a:off x="7491770" y="251876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1,366 unique players</a:t>
            </a:r>
            <a:endParaRPr lang="en-US" sz="1361" dirty="0"/>
          </a:p>
        </p:txBody>
      </p:sp>
      <p:sp>
        <p:nvSpPr>
          <p:cNvPr id="12" name="Shape 9"/>
          <p:cNvSpPr/>
          <p:nvPr/>
        </p:nvSpPr>
        <p:spPr>
          <a:xfrm>
            <a:off x="2602587" y="2906554"/>
            <a:ext cx="9425107" cy="775573"/>
          </a:xfrm>
          <a:prstGeom prst="rect">
            <a:avLst/>
          </a:prstGeom>
          <a:solidFill>
            <a:srgbClr val="FFFFFF">
              <a:alpha val="4000"/>
            </a:srgbClr>
          </a:solidFill>
          <a:ln/>
        </p:spPr>
      </p:sp>
      <p:sp>
        <p:nvSpPr>
          <p:cNvPr id="13" name="Text 10"/>
          <p:cNvSpPr/>
          <p:nvPr/>
        </p:nvSpPr>
        <p:spPr>
          <a:xfrm>
            <a:off x="2775466" y="3017758"/>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Player Positions</a:t>
            </a:r>
            <a:endParaRPr lang="en-US" sz="1361" dirty="0"/>
          </a:p>
        </p:txBody>
      </p:sp>
      <p:sp>
        <p:nvSpPr>
          <p:cNvPr id="14" name="Text 11"/>
          <p:cNvSpPr/>
          <p:nvPr/>
        </p:nvSpPr>
        <p:spPr>
          <a:xfrm>
            <a:off x="7491770" y="3017758"/>
            <a:ext cx="4363164"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14 unique positions, with Power Forward (PF) being the most common</a:t>
            </a:r>
            <a:endParaRPr lang="en-US" sz="1361" dirty="0"/>
          </a:p>
        </p:txBody>
      </p:sp>
      <p:sp>
        <p:nvSpPr>
          <p:cNvPr id="15" name="Shape 12"/>
          <p:cNvSpPr/>
          <p:nvPr/>
        </p:nvSpPr>
        <p:spPr>
          <a:xfrm>
            <a:off x="2602587" y="3682127"/>
            <a:ext cx="9425107" cy="498991"/>
          </a:xfrm>
          <a:prstGeom prst="rect">
            <a:avLst/>
          </a:prstGeom>
          <a:solidFill>
            <a:srgbClr val="000000">
              <a:alpha val="4000"/>
            </a:srgbClr>
          </a:solidFill>
          <a:ln/>
        </p:spPr>
      </p:sp>
      <p:sp>
        <p:nvSpPr>
          <p:cNvPr id="16" name="Text 13"/>
          <p:cNvSpPr/>
          <p:nvPr/>
        </p:nvSpPr>
        <p:spPr>
          <a:xfrm>
            <a:off x="2775466" y="379333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Players Drafted</a:t>
            </a:r>
            <a:endParaRPr lang="en-US" sz="1361" dirty="0"/>
          </a:p>
        </p:txBody>
      </p:sp>
      <p:sp>
        <p:nvSpPr>
          <p:cNvPr id="17" name="Text 14"/>
          <p:cNvSpPr/>
          <p:nvPr/>
        </p:nvSpPr>
        <p:spPr>
          <a:xfrm>
            <a:off x="7491770" y="379333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808 players drafted, 586 players undrafted</a:t>
            </a:r>
            <a:endParaRPr lang="en-US" sz="1361" dirty="0"/>
          </a:p>
        </p:txBody>
      </p:sp>
      <p:sp>
        <p:nvSpPr>
          <p:cNvPr id="18" name="Shape 15"/>
          <p:cNvSpPr/>
          <p:nvPr/>
        </p:nvSpPr>
        <p:spPr>
          <a:xfrm>
            <a:off x="2602587" y="4181118"/>
            <a:ext cx="9425107" cy="498991"/>
          </a:xfrm>
          <a:prstGeom prst="rect">
            <a:avLst/>
          </a:prstGeom>
          <a:solidFill>
            <a:srgbClr val="FFFFFF">
              <a:alpha val="4000"/>
            </a:srgbClr>
          </a:solidFill>
          <a:ln/>
        </p:spPr>
      </p:sp>
      <p:sp>
        <p:nvSpPr>
          <p:cNvPr id="19" name="Text 16"/>
          <p:cNvSpPr/>
          <p:nvPr/>
        </p:nvSpPr>
        <p:spPr>
          <a:xfrm>
            <a:off x="2775466" y="429232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Draft Years</a:t>
            </a:r>
            <a:endParaRPr lang="en-US" sz="1361" dirty="0"/>
          </a:p>
        </p:txBody>
      </p:sp>
      <p:sp>
        <p:nvSpPr>
          <p:cNvPr id="20" name="Text 17"/>
          <p:cNvSpPr/>
          <p:nvPr/>
        </p:nvSpPr>
        <p:spPr>
          <a:xfrm>
            <a:off x="7491770" y="429232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2000-2020</a:t>
            </a:r>
            <a:endParaRPr lang="en-US" sz="1361" dirty="0"/>
          </a:p>
        </p:txBody>
      </p:sp>
      <p:sp>
        <p:nvSpPr>
          <p:cNvPr id="21" name="Shape 18"/>
          <p:cNvSpPr/>
          <p:nvPr/>
        </p:nvSpPr>
        <p:spPr>
          <a:xfrm>
            <a:off x="2602587" y="4680109"/>
            <a:ext cx="9425107" cy="498991"/>
          </a:xfrm>
          <a:prstGeom prst="rect">
            <a:avLst/>
          </a:prstGeom>
          <a:solidFill>
            <a:srgbClr val="000000">
              <a:alpha val="4000"/>
            </a:srgbClr>
          </a:solidFill>
          <a:ln/>
        </p:spPr>
      </p:sp>
      <p:sp>
        <p:nvSpPr>
          <p:cNvPr id="22" name="Text 19"/>
          <p:cNvSpPr/>
          <p:nvPr/>
        </p:nvSpPr>
        <p:spPr>
          <a:xfrm>
            <a:off x="2775466" y="479131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Combine Years</a:t>
            </a:r>
            <a:endParaRPr lang="en-US" sz="1361" dirty="0"/>
          </a:p>
        </p:txBody>
      </p:sp>
      <p:sp>
        <p:nvSpPr>
          <p:cNvPr id="23" name="Text 20"/>
          <p:cNvSpPr/>
          <p:nvPr/>
        </p:nvSpPr>
        <p:spPr>
          <a:xfrm>
            <a:off x="7491770" y="479131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2000-2020</a:t>
            </a:r>
            <a:endParaRPr lang="en-US" sz="1361" dirty="0"/>
          </a:p>
        </p:txBody>
      </p:sp>
      <p:sp>
        <p:nvSpPr>
          <p:cNvPr id="24" name="Shape 21"/>
          <p:cNvSpPr/>
          <p:nvPr/>
        </p:nvSpPr>
        <p:spPr>
          <a:xfrm>
            <a:off x="2602587" y="5179100"/>
            <a:ext cx="9425107" cy="498991"/>
          </a:xfrm>
          <a:prstGeom prst="rect">
            <a:avLst/>
          </a:prstGeom>
          <a:solidFill>
            <a:srgbClr val="FFFFFF">
              <a:alpha val="4000"/>
            </a:srgbClr>
          </a:solidFill>
          <a:ln/>
        </p:spPr>
      </p:sp>
      <p:sp>
        <p:nvSpPr>
          <p:cNvPr id="25" name="Text 22"/>
          <p:cNvSpPr/>
          <p:nvPr/>
        </p:nvSpPr>
        <p:spPr>
          <a:xfrm>
            <a:off x="2775466" y="529030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Height (Without Shoes)</a:t>
            </a:r>
            <a:endParaRPr lang="en-US" sz="1361" dirty="0"/>
          </a:p>
        </p:txBody>
      </p:sp>
      <p:sp>
        <p:nvSpPr>
          <p:cNvPr id="26" name="Text 23"/>
          <p:cNvSpPr/>
          <p:nvPr/>
        </p:nvSpPr>
        <p:spPr>
          <a:xfrm>
            <a:off x="7491770" y="529030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197.1 cm</a:t>
            </a:r>
            <a:endParaRPr lang="en-US" sz="1361" dirty="0"/>
          </a:p>
        </p:txBody>
      </p:sp>
      <p:sp>
        <p:nvSpPr>
          <p:cNvPr id="27" name="Shape 24"/>
          <p:cNvSpPr/>
          <p:nvPr/>
        </p:nvSpPr>
        <p:spPr>
          <a:xfrm>
            <a:off x="2602587" y="5678091"/>
            <a:ext cx="9425107" cy="498991"/>
          </a:xfrm>
          <a:prstGeom prst="rect">
            <a:avLst/>
          </a:prstGeom>
          <a:solidFill>
            <a:srgbClr val="000000">
              <a:alpha val="4000"/>
            </a:srgbClr>
          </a:solidFill>
          <a:ln/>
        </p:spPr>
      </p:sp>
      <p:sp>
        <p:nvSpPr>
          <p:cNvPr id="28" name="Text 25"/>
          <p:cNvSpPr/>
          <p:nvPr/>
        </p:nvSpPr>
        <p:spPr>
          <a:xfrm>
            <a:off x="2775466" y="5789295"/>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Weight</a:t>
            </a:r>
            <a:endParaRPr lang="en-US" sz="1361" dirty="0"/>
          </a:p>
        </p:txBody>
      </p:sp>
      <p:sp>
        <p:nvSpPr>
          <p:cNvPr id="29" name="Text 26"/>
          <p:cNvSpPr/>
          <p:nvPr/>
        </p:nvSpPr>
        <p:spPr>
          <a:xfrm>
            <a:off x="7491770" y="5789295"/>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98 kg</a:t>
            </a:r>
            <a:endParaRPr lang="en-US" sz="1361" dirty="0"/>
          </a:p>
        </p:txBody>
      </p:sp>
      <p:sp>
        <p:nvSpPr>
          <p:cNvPr id="30" name="Shape 27"/>
          <p:cNvSpPr/>
          <p:nvPr/>
        </p:nvSpPr>
        <p:spPr>
          <a:xfrm>
            <a:off x="2602587" y="6177082"/>
            <a:ext cx="9425107" cy="498991"/>
          </a:xfrm>
          <a:prstGeom prst="rect">
            <a:avLst/>
          </a:prstGeom>
          <a:solidFill>
            <a:srgbClr val="FFFFFF">
              <a:alpha val="4000"/>
            </a:srgbClr>
          </a:solidFill>
          <a:ln/>
        </p:spPr>
      </p:sp>
      <p:sp>
        <p:nvSpPr>
          <p:cNvPr id="31" name="Text 28"/>
          <p:cNvSpPr/>
          <p:nvPr/>
        </p:nvSpPr>
        <p:spPr>
          <a:xfrm>
            <a:off x="2775466" y="628828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Wingspan</a:t>
            </a:r>
            <a:endParaRPr lang="en-US" sz="1361" dirty="0"/>
          </a:p>
        </p:txBody>
      </p:sp>
      <p:sp>
        <p:nvSpPr>
          <p:cNvPr id="32" name="Text 29"/>
          <p:cNvSpPr/>
          <p:nvPr/>
        </p:nvSpPr>
        <p:spPr>
          <a:xfrm>
            <a:off x="7491770" y="6288286"/>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209.3 cm</a:t>
            </a:r>
            <a:endParaRPr lang="en-US" sz="1361" dirty="0"/>
          </a:p>
        </p:txBody>
      </p:sp>
      <p:sp>
        <p:nvSpPr>
          <p:cNvPr id="33" name="Shape 30"/>
          <p:cNvSpPr/>
          <p:nvPr/>
        </p:nvSpPr>
        <p:spPr>
          <a:xfrm>
            <a:off x="2602587" y="6676073"/>
            <a:ext cx="9425107" cy="498991"/>
          </a:xfrm>
          <a:prstGeom prst="rect">
            <a:avLst/>
          </a:prstGeom>
          <a:solidFill>
            <a:srgbClr val="000000">
              <a:alpha val="4000"/>
            </a:srgbClr>
          </a:solidFill>
          <a:ln/>
        </p:spPr>
      </p:sp>
      <p:sp>
        <p:nvSpPr>
          <p:cNvPr id="34" name="Text 31"/>
          <p:cNvSpPr/>
          <p:nvPr/>
        </p:nvSpPr>
        <p:spPr>
          <a:xfrm>
            <a:off x="2775466" y="678727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Standing Reach</a:t>
            </a:r>
            <a:endParaRPr lang="en-US" sz="1361" dirty="0"/>
          </a:p>
        </p:txBody>
      </p:sp>
      <p:sp>
        <p:nvSpPr>
          <p:cNvPr id="35" name="Text 32"/>
          <p:cNvSpPr/>
          <p:nvPr/>
        </p:nvSpPr>
        <p:spPr>
          <a:xfrm>
            <a:off x="7491770" y="6787277"/>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262.7 cm</a:t>
            </a:r>
            <a:endParaRPr lang="en-US" sz="1361" dirty="0"/>
          </a:p>
        </p:txBody>
      </p:sp>
      <p:sp>
        <p:nvSpPr>
          <p:cNvPr id="36" name="Shape 33"/>
          <p:cNvSpPr/>
          <p:nvPr/>
        </p:nvSpPr>
        <p:spPr>
          <a:xfrm>
            <a:off x="2602587" y="7175063"/>
            <a:ext cx="9425107" cy="498991"/>
          </a:xfrm>
          <a:prstGeom prst="rect">
            <a:avLst/>
          </a:prstGeom>
          <a:solidFill>
            <a:srgbClr val="FFFFFF">
              <a:alpha val="4000"/>
            </a:srgbClr>
          </a:solidFill>
          <a:ln/>
        </p:spPr>
      </p:sp>
      <p:sp>
        <p:nvSpPr>
          <p:cNvPr id="37" name="Text 34"/>
          <p:cNvSpPr/>
          <p:nvPr/>
        </p:nvSpPr>
        <p:spPr>
          <a:xfrm>
            <a:off x="2775466" y="7286268"/>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Standing Vertical Leap</a:t>
            </a:r>
            <a:endParaRPr lang="en-US" sz="1361" dirty="0"/>
          </a:p>
        </p:txBody>
      </p:sp>
      <p:sp>
        <p:nvSpPr>
          <p:cNvPr id="38" name="Text 35"/>
          <p:cNvSpPr/>
          <p:nvPr/>
        </p:nvSpPr>
        <p:spPr>
          <a:xfrm>
            <a:off x="7491770" y="7286268"/>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74.2 cm</a:t>
            </a:r>
            <a:endParaRPr lang="en-US" sz="1361" dirty="0"/>
          </a:p>
        </p:txBody>
      </p:sp>
      <p:sp>
        <p:nvSpPr>
          <p:cNvPr id="39" name="Shape 36"/>
          <p:cNvSpPr/>
          <p:nvPr/>
        </p:nvSpPr>
        <p:spPr>
          <a:xfrm>
            <a:off x="2602587" y="7674054"/>
            <a:ext cx="9425107" cy="498991"/>
          </a:xfrm>
          <a:prstGeom prst="rect">
            <a:avLst/>
          </a:prstGeom>
          <a:solidFill>
            <a:srgbClr val="000000">
              <a:alpha val="4000"/>
            </a:srgbClr>
          </a:solidFill>
          <a:ln/>
        </p:spPr>
      </p:sp>
      <p:sp>
        <p:nvSpPr>
          <p:cNvPr id="40" name="Text 37"/>
          <p:cNvSpPr/>
          <p:nvPr/>
        </p:nvSpPr>
        <p:spPr>
          <a:xfrm>
            <a:off x="2775466" y="7785259"/>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Max Vertical Leap</a:t>
            </a:r>
            <a:endParaRPr lang="en-US" sz="1361" dirty="0"/>
          </a:p>
        </p:txBody>
      </p:sp>
      <p:sp>
        <p:nvSpPr>
          <p:cNvPr id="41" name="Text 38"/>
          <p:cNvSpPr/>
          <p:nvPr/>
        </p:nvSpPr>
        <p:spPr>
          <a:xfrm>
            <a:off x="7491770" y="7785259"/>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87.4 cm</a:t>
            </a:r>
            <a:endParaRPr lang="en-US" sz="1361" dirty="0"/>
          </a:p>
        </p:txBody>
      </p:sp>
      <p:sp>
        <p:nvSpPr>
          <p:cNvPr id="42" name="Shape 39"/>
          <p:cNvSpPr/>
          <p:nvPr/>
        </p:nvSpPr>
        <p:spPr>
          <a:xfrm>
            <a:off x="2602587" y="8173045"/>
            <a:ext cx="9425107" cy="498991"/>
          </a:xfrm>
          <a:prstGeom prst="rect">
            <a:avLst/>
          </a:prstGeom>
          <a:solidFill>
            <a:srgbClr val="FFFFFF">
              <a:alpha val="4000"/>
            </a:srgbClr>
          </a:solidFill>
          <a:ln/>
        </p:spPr>
      </p:sp>
      <p:sp>
        <p:nvSpPr>
          <p:cNvPr id="43" name="Text 40"/>
          <p:cNvSpPr/>
          <p:nvPr/>
        </p:nvSpPr>
        <p:spPr>
          <a:xfrm>
            <a:off x="2775466" y="8284250"/>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Bench Press (135 lbs)</a:t>
            </a:r>
            <a:endParaRPr lang="en-US" sz="1361" dirty="0"/>
          </a:p>
        </p:txBody>
      </p:sp>
      <p:sp>
        <p:nvSpPr>
          <p:cNvPr id="44" name="Text 41"/>
          <p:cNvSpPr/>
          <p:nvPr/>
        </p:nvSpPr>
        <p:spPr>
          <a:xfrm>
            <a:off x="7491770" y="8284250"/>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10.3 reps</a:t>
            </a:r>
            <a:endParaRPr lang="en-US" sz="1361" dirty="0"/>
          </a:p>
        </p:txBody>
      </p:sp>
      <p:sp>
        <p:nvSpPr>
          <p:cNvPr id="45" name="Shape 42"/>
          <p:cNvSpPr/>
          <p:nvPr/>
        </p:nvSpPr>
        <p:spPr>
          <a:xfrm>
            <a:off x="2602587" y="8672036"/>
            <a:ext cx="9425107" cy="498991"/>
          </a:xfrm>
          <a:prstGeom prst="rect">
            <a:avLst/>
          </a:prstGeom>
          <a:solidFill>
            <a:srgbClr val="000000">
              <a:alpha val="4000"/>
            </a:srgbClr>
          </a:solidFill>
          <a:ln/>
        </p:spPr>
      </p:sp>
      <p:sp>
        <p:nvSpPr>
          <p:cNvPr id="46" name="Text 43"/>
          <p:cNvSpPr/>
          <p:nvPr/>
        </p:nvSpPr>
        <p:spPr>
          <a:xfrm>
            <a:off x="2775466" y="878324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Lane Agility</a:t>
            </a:r>
            <a:endParaRPr lang="en-US" sz="1361" dirty="0"/>
          </a:p>
        </p:txBody>
      </p:sp>
      <p:sp>
        <p:nvSpPr>
          <p:cNvPr id="47" name="Text 44"/>
          <p:cNvSpPr/>
          <p:nvPr/>
        </p:nvSpPr>
        <p:spPr>
          <a:xfrm>
            <a:off x="7491770" y="8783241"/>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11.4 seconds</a:t>
            </a:r>
            <a:endParaRPr lang="en-US" sz="1361" dirty="0"/>
          </a:p>
        </p:txBody>
      </p:sp>
      <p:sp>
        <p:nvSpPr>
          <p:cNvPr id="48" name="Shape 45"/>
          <p:cNvSpPr/>
          <p:nvPr/>
        </p:nvSpPr>
        <p:spPr>
          <a:xfrm>
            <a:off x="2602587" y="9171027"/>
            <a:ext cx="9425107" cy="498991"/>
          </a:xfrm>
          <a:prstGeom prst="rect">
            <a:avLst/>
          </a:prstGeom>
          <a:solidFill>
            <a:srgbClr val="FFFFFF">
              <a:alpha val="4000"/>
            </a:srgbClr>
          </a:solidFill>
          <a:ln/>
        </p:spPr>
      </p:sp>
      <p:sp>
        <p:nvSpPr>
          <p:cNvPr id="49" name="Text 46"/>
          <p:cNvSpPr/>
          <p:nvPr/>
        </p:nvSpPr>
        <p:spPr>
          <a:xfrm>
            <a:off x="2775466" y="928223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3/4 Court Sprint</a:t>
            </a:r>
            <a:endParaRPr lang="en-US" sz="1361" dirty="0"/>
          </a:p>
        </p:txBody>
      </p:sp>
      <p:sp>
        <p:nvSpPr>
          <p:cNvPr id="50" name="Text 47"/>
          <p:cNvSpPr/>
          <p:nvPr/>
        </p:nvSpPr>
        <p:spPr>
          <a:xfrm>
            <a:off x="7491770" y="9282232"/>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3.29 seconds</a:t>
            </a:r>
            <a:endParaRPr lang="en-US" sz="1361" dirty="0"/>
          </a:p>
        </p:txBody>
      </p:sp>
      <p:sp>
        <p:nvSpPr>
          <p:cNvPr id="51" name="Shape 48"/>
          <p:cNvSpPr/>
          <p:nvPr/>
        </p:nvSpPr>
        <p:spPr>
          <a:xfrm>
            <a:off x="2602587" y="9670018"/>
            <a:ext cx="9425107" cy="498991"/>
          </a:xfrm>
          <a:prstGeom prst="rect">
            <a:avLst/>
          </a:prstGeom>
          <a:solidFill>
            <a:srgbClr val="000000">
              <a:alpha val="4000"/>
            </a:srgbClr>
          </a:solidFill>
          <a:ln/>
        </p:spPr>
      </p:sp>
      <p:sp>
        <p:nvSpPr>
          <p:cNvPr id="52" name="Text 49"/>
          <p:cNvSpPr/>
          <p:nvPr/>
        </p:nvSpPr>
        <p:spPr>
          <a:xfrm>
            <a:off x="2775466" y="978122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Hand Length</a:t>
            </a:r>
            <a:endParaRPr lang="en-US" sz="1361" dirty="0"/>
          </a:p>
        </p:txBody>
      </p:sp>
      <p:sp>
        <p:nvSpPr>
          <p:cNvPr id="53" name="Text 50"/>
          <p:cNvSpPr/>
          <p:nvPr/>
        </p:nvSpPr>
        <p:spPr>
          <a:xfrm>
            <a:off x="7491770" y="978122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22.1 cm</a:t>
            </a:r>
            <a:endParaRPr lang="en-US" sz="1361" dirty="0"/>
          </a:p>
        </p:txBody>
      </p:sp>
      <p:sp>
        <p:nvSpPr>
          <p:cNvPr id="54" name="Shape 51"/>
          <p:cNvSpPr/>
          <p:nvPr/>
        </p:nvSpPr>
        <p:spPr>
          <a:xfrm>
            <a:off x="2602587" y="10169009"/>
            <a:ext cx="9425107" cy="498991"/>
          </a:xfrm>
          <a:prstGeom prst="rect">
            <a:avLst/>
          </a:prstGeom>
          <a:solidFill>
            <a:srgbClr val="FFFFFF">
              <a:alpha val="4000"/>
            </a:srgbClr>
          </a:solidFill>
          <a:ln/>
        </p:spPr>
      </p:sp>
      <p:sp>
        <p:nvSpPr>
          <p:cNvPr id="55" name="Text 52"/>
          <p:cNvSpPr/>
          <p:nvPr/>
        </p:nvSpPr>
        <p:spPr>
          <a:xfrm>
            <a:off x="2775466" y="1028021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Hand Width</a:t>
            </a:r>
            <a:endParaRPr lang="en-US" sz="1361" dirty="0"/>
          </a:p>
        </p:txBody>
      </p:sp>
      <p:sp>
        <p:nvSpPr>
          <p:cNvPr id="56" name="Text 53"/>
          <p:cNvSpPr/>
          <p:nvPr/>
        </p:nvSpPr>
        <p:spPr>
          <a:xfrm>
            <a:off x="7491770" y="10280213"/>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23.9 cm</a:t>
            </a:r>
            <a:endParaRPr lang="en-US" sz="1361" dirty="0"/>
          </a:p>
        </p:txBody>
      </p:sp>
      <p:sp>
        <p:nvSpPr>
          <p:cNvPr id="57" name="Shape 54"/>
          <p:cNvSpPr/>
          <p:nvPr/>
        </p:nvSpPr>
        <p:spPr>
          <a:xfrm>
            <a:off x="2602587" y="10668000"/>
            <a:ext cx="9425107" cy="498991"/>
          </a:xfrm>
          <a:prstGeom prst="rect">
            <a:avLst/>
          </a:prstGeom>
          <a:solidFill>
            <a:srgbClr val="000000">
              <a:alpha val="4000"/>
            </a:srgbClr>
          </a:solidFill>
          <a:ln/>
        </p:spPr>
      </p:sp>
      <p:sp>
        <p:nvSpPr>
          <p:cNvPr id="58" name="Text 55"/>
          <p:cNvSpPr/>
          <p:nvPr/>
        </p:nvSpPr>
        <p:spPr>
          <a:xfrm>
            <a:off x="2775466" y="1077920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Body Fat Percentage</a:t>
            </a:r>
            <a:endParaRPr lang="en-US" sz="1361" dirty="0"/>
          </a:p>
        </p:txBody>
      </p:sp>
      <p:sp>
        <p:nvSpPr>
          <p:cNvPr id="59" name="Text 56"/>
          <p:cNvSpPr/>
          <p:nvPr/>
        </p:nvSpPr>
        <p:spPr>
          <a:xfrm>
            <a:off x="7491770" y="10779204"/>
            <a:ext cx="4363164"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Average 7.6%</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31652" y="1140381"/>
            <a:ext cx="12513350" cy="742593"/>
          </a:xfrm>
          <a:prstGeom prst="rect">
            <a:avLst/>
          </a:prstGeom>
          <a:noFill/>
          <a:ln/>
        </p:spPr>
        <p:txBody>
          <a:bodyPr wrap="none" rtlCol="0" anchor="t"/>
          <a:lstStyle/>
          <a:p>
            <a:pPr indent="0" marL="0">
              <a:lnSpc>
                <a:spcPts val="5848"/>
              </a:lnSpc>
              <a:buNone/>
            </a:pPr>
            <a:r>
              <a:rPr lang="en-US" sz="4678" b="1" dirty="0">
                <a:solidFill>
                  <a:srgbClr val="F0F4F1"/>
                </a:solidFill>
                <a:latin typeface="Syne" pitchFamily="34" charset="0"/>
                <a:ea typeface="Syne" pitchFamily="34" charset="-122"/>
                <a:cs typeface="Syne" pitchFamily="34" charset="-120"/>
              </a:rPr>
              <a:t>Exploring NBA Player Data</a:t>
            </a:r>
            <a:endParaRPr lang="en-US" sz="4678" dirty="0"/>
          </a:p>
        </p:txBody>
      </p:sp>
      <p:sp>
        <p:nvSpPr>
          <p:cNvPr id="5" name="Shape 2"/>
          <p:cNvSpPr/>
          <p:nvPr/>
        </p:nvSpPr>
        <p:spPr>
          <a:xfrm>
            <a:off x="831652" y="2625447"/>
            <a:ext cx="534591" cy="534591"/>
          </a:xfrm>
          <a:prstGeom prst="roundRect">
            <a:avLst>
              <a:gd name="adj" fmla="val 20004"/>
            </a:avLst>
          </a:prstGeom>
          <a:solidFill>
            <a:srgbClr val="547808"/>
          </a:solidFill>
          <a:ln w="7620">
            <a:solidFill>
              <a:srgbClr val="6D9121"/>
            </a:solidFill>
            <a:prstDash val="solid"/>
          </a:ln>
        </p:spPr>
      </p:sp>
      <p:sp>
        <p:nvSpPr>
          <p:cNvPr id="6" name="Text 3"/>
          <p:cNvSpPr/>
          <p:nvPr/>
        </p:nvSpPr>
        <p:spPr>
          <a:xfrm>
            <a:off x="1004649" y="2714506"/>
            <a:ext cx="188595" cy="356473"/>
          </a:xfrm>
          <a:prstGeom prst="rect">
            <a:avLst/>
          </a:prstGeom>
          <a:noFill/>
          <a:ln/>
        </p:spPr>
        <p:txBody>
          <a:bodyPr wrap="none" rtlCol="0" anchor="t"/>
          <a:lstStyle/>
          <a:p>
            <a:pPr algn="ctr" indent="0" marL="0">
              <a:lnSpc>
                <a:spcPts val="2807"/>
              </a:lnSpc>
              <a:buNone/>
            </a:pPr>
            <a:r>
              <a:rPr lang="en-US" sz="2807" b="1" dirty="0">
                <a:solidFill>
                  <a:srgbClr val="D7E5D8"/>
                </a:solidFill>
                <a:latin typeface="Syne" pitchFamily="34" charset="0"/>
                <a:ea typeface="Syne" pitchFamily="34" charset="-122"/>
                <a:cs typeface="Syne" pitchFamily="34" charset="-120"/>
              </a:rPr>
              <a:t>1</a:t>
            </a:r>
            <a:endParaRPr lang="en-US" sz="2807" dirty="0"/>
          </a:p>
        </p:txBody>
      </p:sp>
      <p:sp>
        <p:nvSpPr>
          <p:cNvPr id="7" name="Text 4"/>
          <p:cNvSpPr/>
          <p:nvPr/>
        </p:nvSpPr>
        <p:spPr>
          <a:xfrm>
            <a:off x="1603772" y="2625447"/>
            <a:ext cx="3391853" cy="742474"/>
          </a:xfrm>
          <a:prstGeom prst="rect">
            <a:avLst/>
          </a:prstGeom>
          <a:noFill/>
          <a:ln/>
        </p:spPr>
        <p:txBody>
          <a:bodyPr wrap="square" rtlCol="0" anchor="t"/>
          <a:lstStyle/>
          <a:p>
            <a:pPr indent="0" marL="0">
              <a:lnSpc>
                <a:spcPts val="2924"/>
              </a:lnSpc>
              <a:buNone/>
            </a:pPr>
            <a:r>
              <a:rPr lang="en-US" sz="2339" b="1" dirty="0">
                <a:solidFill>
                  <a:srgbClr val="D7E5D8"/>
                </a:solidFill>
                <a:latin typeface="Syne" pitchFamily="34" charset="0"/>
                <a:ea typeface="Syne" pitchFamily="34" charset="-122"/>
                <a:cs typeface="Syne" pitchFamily="34" charset="-120"/>
              </a:rPr>
              <a:t>Missing Values</a:t>
            </a:r>
            <a:endParaRPr lang="en-US" sz="2339" dirty="0"/>
          </a:p>
        </p:txBody>
      </p:sp>
      <p:sp>
        <p:nvSpPr>
          <p:cNvPr id="8" name="Text 5"/>
          <p:cNvSpPr/>
          <p:nvPr/>
        </p:nvSpPr>
        <p:spPr>
          <a:xfrm>
            <a:off x="1603772" y="3510439"/>
            <a:ext cx="3391853" cy="1140500"/>
          </a:xfrm>
          <a:prstGeom prst="rect">
            <a:avLst/>
          </a:prstGeom>
          <a:noFill/>
          <a:ln/>
        </p:spPr>
        <p:txBody>
          <a:bodyPr wrap="square" rtlCol="0" anchor="t"/>
          <a:lstStyle/>
          <a:p>
            <a:pPr indent="0" marL="0">
              <a:lnSpc>
                <a:spcPts val="2994"/>
              </a:lnSpc>
              <a:buNone/>
            </a:pPr>
            <a:r>
              <a:rPr lang="en-US" sz="1871" dirty="0">
                <a:solidFill>
                  <a:srgbClr val="D7E5D8"/>
                </a:solidFill>
                <a:latin typeface="Syne" pitchFamily="34" charset="0"/>
                <a:ea typeface="Syne" pitchFamily="34" charset="-122"/>
                <a:cs typeface="Syne" pitchFamily="34" charset="-120"/>
              </a:rPr>
              <a:t>Only 496 records have data for secondary position, indicating significant missing data</a:t>
            </a:r>
            <a:endParaRPr lang="en-US" sz="1871" dirty="0"/>
          </a:p>
        </p:txBody>
      </p:sp>
      <p:sp>
        <p:nvSpPr>
          <p:cNvPr id="9" name="Shape 6"/>
          <p:cNvSpPr/>
          <p:nvPr/>
        </p:nvSpPr>
        <p:spPr>
          <a:xfrm>
            <a:off x="5233154" y="2625447"/>
            <a:ext cx="534591" cy="534591"/>
          </a:xfrm>
          <a:prstGeom prst="roundRect">
            <a:avLst>
              <a:gd name="adj" fmla="val 20004"/>
            </a:avLst>
          </a:prstGeom>
          <a:solidFill>
            <a:srgbClr val="547808"/>
          </a:solidFill>
          <a:ln w="7620">
            <a:solidFill>
              <a:srgbClr val="6D9121"/>
            </a:solidFill>
            <a:prstDash val="solid"/>
          </a:ln>
        </p:spPr>
      </p:sp>
      <p:sp>
        <p:nvSpPr>
          <p:cNvPr id="10" name="Text 7"/>
          <p:cNvSpPr/>
          <p:nvPr/>
        </p:nvSpPr>
        <p:spPr>
          <a:xfrm>
            <a:off x="5321737" y="2714506"/>
            <a:ext cx="357426" cy="356473"/>
          </a:xfrm>
          <a:prstGeom prst="rect">
            <a:avLst/>
          </a:prstGeom>
          <a:noFill/>
          <a:ln/>
        </p:spPr>
        <p:txBody>
          <a:bodyPr wrap="none" rtlCol="0" anchor="t"/>
          <a:lstStyle/>
          <a:p>
            <a:pPr algn="ctr" indent="0" marL="0">
              <a:lnSpc>
                <a:spcPts val="2807"/>
              </a:lnSpc>
              <a:buNone/>
            </a:pPr>
            <a:r>
              <a:rPr lang="en-US" sz="2807" b="1" dirty="0">
                <a:solidFill>
                  <a:srgbClr val="D7E5D8"/>
                </a:solidFill>
                <a:latin typeface="Syne" pitchFamily="34" charset="0"/>
                <a:ea typeface="Syne" pitchFamily="34" charset="-122"/>
                <a:cs typeface="Syne" pitchFamily="34" charset="-120"/>
              </a:rPr>
              <a:t>2</a:t>
            </a:r>
            <a:endParaRPr lang="en-US" sz="2807" dirty="0"/>
          </a:p>
        </p:txBody>
      </p:sp>
      <p:sp>
        <p:nvSpPr>
          <p:cNvPr id="11" name="Text 8"/>
          <p:cNvSpPr/>
          <p:nvPr/>
        </p:nvSpPr>
        <p:spPr>
          <a:xfrm>
            <a:off x="6005274" y="2625447"/>
            <a:ext cx="3391853" cy="1113711"/>
          </a:xfrm>
          <a:prstGeom prst="rect">
            <a:avLst/>
          </a:prstGeom>
          <a:noFill/>
          <a:ln/>
        </p:spPr>
        <p:txBody>
          <a:bodyPr wrap="square" rtlCol="0" anchor="t"/>
          <a:lstStyle/>
          <a:p>
            <a:pPr indent="0" marL="0">
              <a:lnSpc>
                <a:spcPts val="2924"/>
              </a:lnSpc>
              <a:buNone/>
            </a:pPr>
            <a:r>
              <a:rPr lang="en-US" sz="2339" b="1" dirty="0">
                <a:solidFill>
                  <a:srgbClr val="D7E5D8"/>
                </a:solidFill>
                <a:latin typeface="Syne" pitchFamily="34" charset="0"/>
                <a:ea typeface="Syne" pitchFamily="34" charset="-122"/>
                <a:cs typeface="Syne" pitchFamily="34" charset="-120"/>
              </a:rPr>
              <a:t>Most Common Categories</a:t>
            </a:r>
            <a:endParaRPr lang="en-US" sz="2339" dirty="0"/>
          </a:p>
        </p:txBody>
      </p:sp>
      <p:sp>
        <p:nvSpPr>
          <p:cNvPr id="12" name="Text 9"/>
          <p:cNvSpPr/>
          <p:nvPr/>
        </p:nvSpPr>
        <p:spPr>
          <a:xfrm>
            <a:off x="6385441" y="3881676"/>
            <a:ext cx="3011686" cy="760333"/>
          </a:xfrm>
          <a:prstGeom prst="rect">
            <a:avLst/>
          </a:prstGeom>
          <a:noFill/>
          <a:ln/>
        </p:spPr>
        <p:txBody>
          <a:bodyPr wrap="square" rtlCol="0" anchor="t"/>
          <a:lstStyle/>
          <a:p>
            <a:pPr algn="l" marL="342900" indent="-342900">
              <a:lnSpc>
                <a:spcPts val="2994"/>
              </a:lnSpc>
              <a:buSzPct val="100000"/>
              <a:buChar char="•"/>
            </a:pPr>
            <a:r>
              <a:rPr lang="en-US" sz="1871" dirty="0">
                <a:solidFill>
                  <a:srgbClr val="D7E5D8"/>
                </a:solidFill>
                <a:latin typeface="Syne" pitchFamily="34" charset="0"/>
                <a:ea typeface="Syne" pitchFamily="34" charset="-122"/>
                <a:cs typeface="Syne" pitchFamily="34" charset="-120"/>
              </a:rPr>
              <a:t>Most common player name: Josh Hart (2 times)</a:t>
            </a:r>
            <a:endParaRPr lang="en-US" sz="1871" dirty="0"/>
          </a:p>
        </p:txBody>
      </p:sp>
      <p:sp>
        <p:nvSpPr>
          <p:cNvPr id="13" name="Text 10"/>
          <p:cNvSpPr/>
          <p:nvPr/>
        </p:nvSpPr>
        <p:spPr>
          <a:xfrm>
            <a:off x="6385441" y="4725114"/>
            <a:ext cx="3011686" cy="1140500"/>
          </a:xfrm>
          <a:prstGeom prst="rect">
            <a:avLst/>
          </a:prstGeom>
          <a:noFill/>
          <a:ln/>
        </p:spPr>
        <p:txBody>
          <a:bodyPr wrap="square" rtlCol="0" anchor="t"/>
          <a:lstStyle/>
          <a:p>
            <a:pPr algn="l" marL="342900" indent="-342900">
              <a:lnSpc>
                <a:spcPts val="2994"/>
              </a:lnSpc>
              <a:buSzPct val="100000"/>
              <a:buChar char="•"/>
            </a:pPr>
            <a:r>
              <a:rPr lang="en-US" sz="1871" dirty="0">
                <a:solidFill>
                  <a:srgbClr val="D7E5D8"/>
                </a:solidFill>
                <a:latin typeface="Syne" pitchFamily="34" charset="0"/>
                <a:ea typeface="Syne" pitchFamily="34" charset="-122"/>
                <a:cs typeface="Syne" pitchFamily="34" charset="-120"/>
              </a:rPr>
              <a:t>Most common primary position: Power Forward (PF), 376 times</a:t>
            </a:r>
            <a:endParaRPr lang="en-US" sz="1871" dirty="0"/>
          </a:p>
        </p:txBody>
      </p:sp>
      <p:sp>
        <p:nvSpPr>
          <p:cNvPr id="14" name="Text 11"/>
          <p:cNvSpPr/>
          <p:nvPr/>
        </p:nvSpPr>
        <p:spPr>
          <a:xfrm>
            <a:off x="6385441" y="5948720"/>
            <a:ext cx="3011686" cy="1140500"/>
          </a:xfrm>
          <a:prstGeom prst="rect">
            <a:avLst/>
          </a:prstGeom>
          <a:noFill/>
          <a:ln/>
        </p:spPr>
        <p:txBody>
          <a:bodyPr wrap="square" rtlCol="0" anchor="t"/>
          <a:lstStyle/>
          <a:p>
            <a:pPr algn="l" marL="342900" indent="-342900">
              <a:lnSpc>
                <a:spcPts val="2994"/>
              </a:lnSpc>
              <a:buSzPct val="100000"/>
              <a:buChar char="•"/>
            </a:pPr>
            <a:r>
              <a:rPr lang="en-US" sz="1871" dirty="0">
                <a:solidFill>
                  <a:srgbClr val="D7E5D8"/>
                </a:solidFill>
                <a:latin typeface="Syne" pitchFamily="34" charset="0"/>
                <a:ea typeface="Syne" pitchFamily="34" charset="-122"/>
                <a:cs typeface="Syne" pitchFamily="34" charset="-120"/>
              </a:rPr>
              <a:t>Most common secondary position: Small Forward (SF), 143 times</a:t>
            </a:r>
            <a:endParaRPr lang="en-US" sz="1871" dirty="0"/>
          </a:p>
        </p:txBody>
      </p:sp>
      <p:sp>
        <p:nvSpPr>
          <p:cNvPr id="15" name="Shape 12"/>
          <p:cNvSpPr/>
          <p:nvPr/>
        </p:nvSpPr>
        <p:spPr>
          <a:xfrm>
            <a:off x="9634657" y="2625447"/>
            <a:ext cx="534591" cy="534591"/>
          </a:xfrm>
          <a:prstGeom prst="roundRect">
            <a:avLst>
              <a:gd name="adj" fmla="val 20004"/>
            </a:avLst>
          </a:prstGeom>
          <a:solidFill>
            <a:srgbClr val="547808"/>
          </a:solidFill>
          <a:ln w="7620">
            <a:solidFill>
              <a:srgbClr val="6D9121"/>
            </a:solidFill>
            <a:prstDash val="solid"/>
          </a:ln>
        </p:spPr>
      </p:sp>
      <p:sp>
        <p:nvSpPr>
          <p:cNvPr id="16" name="Text 13"/>
          <p:cNvSpPr/>
          <p:nvPr/>
        </p:nvSpPr>
        <p:spPr>
          <a:xfrm>
            <a:off x="9713952" y="2714506"/>
            <a:ext cx="375999" cy="356473"/>
          </a:xfrm>
          <a:prstGeom prst="rect">
            <a:avLst/>
          </a:prstGeom>
          <a:noFill/>
          <a:ln/>
        </p:spPr>
        <p:txBody>
          <a:bodyPr wrap="none" rtlCol="0" anchor="t"/>
          <a:lstStyle/>
          <a:p>
            <a:pPr algn="ctr" indent="0" marL="0">
              <a:lnSpc>
                <a:spcPts val="2807"/>
              </a:lnSpc>
              <a:buNone/>
            </a:pPr>
            <a:r>
              <a:rPr lang="en-US" sz="2807" b="1" dirty="0">
                <a:solidFill>
                  <a:srgbClr val="D7E5D8"/>
                </a:solidFill>
                <a:latin typeface="Syne" pitchFamily="34" charset="0"/>
                <a:ea typeface="Syne" pitchFamily="34" charset="-122"/>
                <a:cs typeface="Syne" pitchFamily="34" charset="-120"/>
              </a:rPr>
              <a:t>3</a:t>
            </a:r>
            <a:endParaRPr lang="en-US" sz="2807" dirty="0"/>
          </a:p>
        </p:txBody>
      </p:sp>
      <p:sp>
        <p:nvSpPr>
          <p:cNvPr id="17" name="Text 14"/>
          <p:cNvSpPr/>
          <p:nvPr/>
        </p:nvSpPr>
        <p:spPr>
          <a:xfrm>
            <a:off x="10406777" y="2625447"/>
            <a:ext cx="2970490" cy="371237"/>
          </a:xfrm>
          <a:prstGeom prst="rect">
            <a:avLst/>
          </a:prstGeom>
          <a:noFill/>
          <a:ln/>
        </p:spPr>
        <p:txBody>
          <a:bodyPr wrap="none" rtlCol="0" anchor="t"/>
          <a:lstStyle/>
          <a:p>
            <a:pPr indent="0" marL="0">
              <a:lnSpc>
                <a:spcPts val="2924"/>
              </a:lnSpc>
              <a:buNone/>
            </a:pPr>
            <a:r>
              <a:rPr lang="en-US" sz="2339" b="1" dirty="0">
                <a:solidFill>
                  <a:srgbClr val="D7E5D8"/>
                </a:solidFill>
                <a:latin typeface="Syne" pitchFamily="34" charset="0"/>
                <a:ea typeface="Syne" pitchFamily="34" charset="-122"/>
                <a:cs typeface="Syne" pitchFamily="34" charset="-120"/>
              </a:rPr>
              <a:t>Summary</a:t>
            </a:r>
            <a:endParaRPr lang="en-US" sz="2339" dirty="0"/>
          </a:p>
        </p:txBody>
      </p:sp>
      <p:sp>
        <p:nvSpPr>
          <p:cNvPr id="18" name="Text 15"/>
          <p:cNvSpPr/>
          <p:nvPr/>
        </p:nvSpPr>
        <p:spPr>
          <a:xfrm>
            <a:off x="10406777" y="3139202"/>
            <a:ext cx="3391853" cy="3801666"/>
          </a:xfrm>
          <a:prstGeom prst="rect">
            <a:avLst/>
          </a:prstGeom>
          <a:noFill/>
          <a:ln/>
        </p:spPr>
        <p:txBody>
          <a:bodyPr wrap="square" rtlCol="0" anchor="t"/>
          <a:lstStyle/>
          <a:p>
            <a:pPr indent="0" marL="0">
              <a:lnSpc>
                <a:spcPts val="2994"/>
              </a:lnSpc>
              <a:buNone/>
            </a:pPr>
            <a:r>
              <a:rPr lang="en-US" sz="1871" dirty="0">
                <a:solidFill>
                  <a:srgbClr val="D7E5D8"/>
                </a:solidFill>
                <a:latin typeface="Syne" pitchFamily="34" charset="0"/>
                <a:ea typeface="Syne" pitchFamily="34" charset="-122"/>
                <a:cs typeface="Syne" pitchFamily="34" charset="-120"/>
              </a:rPr>
              <a:t>The dataset provides a comprehensive understanding of NBA players' physical attributes and performance, which can aid in scouting, training, and draft decision-making. Addressing the missing data for secondary positions will further improve the utility and reliability of the analysis.</a:t>
            </a:r>
            <a:endParaRPr lang="en-US" sz="187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35465385"/>
          </a:xfrm>
          <a:prstGeom prst="rect">
            <a:avLst/>
          </a:prstGeom>
          <a:solidFill>
            <a:srgbClr val="152025">
              <a:alpha val="75000"/>
            </a:srgbClr>
          </a:solidFill>
          <a:ln/>
        </p:spPr>
      </p:sp>
      <p:sp>
        <p:nvSpPr>
          <p:cNvPr id="4" name="Text 1"/>
          <p:cNvSpPr/>
          <p:nvPr/>
        </p:nvSpPr>
        <p:spPr>
          <a:xfrm>
            <a:off x="2594967" y="475178"/>
            <a:ext cx="9440347"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Distribution of Numerical Features</a:t>
            </a:r>
            <a:endParaRPr lang="en-US" sz="3402" dirty="0"/>
          </a:p>
        </p:txBody>
      </p:sp>
      <p:sp>
        <p:nvSpPr>
          <p:cNvPr id="5" name="Text 2"/>
          <p:cNvSpPr/>
          <p:nvPr/>
        </p:nvSpPr>
        <p:spPr>
          <a:xfrm>
            <a:off x="2594967" y="1814513"/>
            <a:ext cx="3456384" cy="431959"/>
          </a:xfrm>
          <a:prstGeom prst="rect">
            <a:avLst/>
          </a:prstGeom>
          <a:noFill/>
          <a:ln/>
        </p:spPr>
        <p:txBody>
          <a:bodyPr wrap="none" rtlCol="0" anchor="t"/>
          <a:lstStyle/>
          <a:p>
            <a:pPr indent="0" marL="0">
              <a:lnSpc>
                <a:spcPts val="3402"/>
              </a:lnSpc>
              <a:buNone/>
            </a:pPr>
            <a:r>
              <a:rPr lang="en-US" sz="2722" b="1" dirty="0">
                <a:solidFill>
                  <a:srgbClr val="F0F4F1"/>
                </a:solidFill>
                <a:latin typeface="Syne" pitchFamily="34" charset="0"/>
                <a:ea typeface="Syne" pitchFamily="34" charset="-122"/>
                <a:cs typeface="Syne" pitchFamily="34" charset="-120"/>
              </a:rPr>
              <a:t>Overview</a:t>
            </a:r>
            <a:endParaRPr lang="en-US" sz="2722" dirty="0"/>
          </a:p>
        </p:txBody>
      </p:sp>
      <p:sp>
        <p:nvSpPr>
          <p:cNvPr id="6" name="Text 3"/>
          <p:cNvSpPr/>
          <p:nvPr/>
        </p:nvSpPr>
        <p:spPr>
          <a:xfrm>
            <a:off x="2594967" y="2505670"/>
            <a:ext cx="9440347"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Histogram analysis of the numerical features in the NBA draft dataset reveals the distribution and trend patterns of various physical and performance indicators for the players. This analysis helps to understand the basic patterns in the data and identify any anomalies or trends.</a:t>
            </a:r>
            <a:endParaRPr lang="en-US" sz="1361" dirty="0"/>
          </a:p>
        </p:txBody>
      </p:sp>
      <p:pic>
        <p:nvPicPr>
          <p:cNvPr id="7" name="Image 1" descr="preencoded.png">    </p:cNvPr>
          <p:cNvPicPr>
            <a:picLocks noChangeAspect="1"/>
          </p:cNvPicPr>
          <p:nvPr/>
        </p:nvPicPr>
        <p:blipFill>
          <a:blip r:embed="rId2"/>
          <a:stretch>
            <a:fillRect/>
          </a:stretch>
        </p:blipFill>
        <p:spPr>
          <a:xfrm>
            <a:off x="2594967" y="3529727"/>
            <a:ext cx="7481173" cy="9215199"/>
          </a:xfrm>
          <a:prstGeom prst="rect">
            <a:avLst/>
          </a:prstGeom>
        </p:spPr>
      </p:pic>
      <p:sp>
        <p:nvSpPr>
          <p:cNvPr id="8" name="Text 4"/>
          <p:cNvSpPr/>
          <p:nvPr/>
        </p:nvSpPr>
        <p:spPr>
          <a:xfrm>
            <a:off x="2594967" y="13004125"/>
            <a:ext cx="4813102" cy="431959"/>
          </a:xfrm>
          <a:prstGeom prst="rect">
            <a:avLst/>
          </a:prstGeom>
          <a:noFill/>
          <a:ln/>
        </p:spPr>
        <p:txBody>
          <a:bodyPr wrap="none" rtlCol="0" anchor="t"/>
          <a:lstStyle/>
          <a:p>
            <a:pPr indent="0" marL="0">
              <a:lnSpc>
                <a:spcPts val="3402"/>
              </a:lnSpc>
              <a:buNone/>
            </a:pPr>
            <a:r>
              <a:rPr lang="en-US" sz="2722" b="1" dirty="0">
                <a:solidFill>
                  <a:srgbClr val="F0F4F1"/>
                </a:solidFill>
                <a:latin typeface="Syne" pitchFamily="34" charset="0"/>
                <a:ea typeface="Syne" pitchFamily="34" charset="-122"/>
                <a:cs typeface="Syne" pitchFamily="34" charset="-120"/>
              </a:rPr>
              <a:t>Key Observations</a:t>
            </a:r>
            <a:endParaRPr lang="en-US" sz="2722" dirty="0"/>
          </a:p>
        </p:txBody>
      </p:sp>
      <p:sp>
        <p:nvSpPr>
          <p:cNvPr id="9" name="Shape 5"/>
          <p:cNvSpPr/>
          <p:nvPr/>
        </p:nvSpPr>
        <p:spPr>
          <a:xfrm>
            <a:off x="2594967" y="13695283"/>
            <a:ext cx="9440347" cy="19514820"/>
          </a:xfrm>
          <a:prstGeom prst="roundRect">
            <a:avLst>
              <a:gd name="adj" fmla="val 824"/>
            </a:avLst>
          </a:prstGeom>
          <a:noFill/>
          <a:ln w="7620">
            <a:solidFill>
              <a:srgbClr val="FFFFFF">
                <a:alpha val="24000"/>
              </a:srgbClr>
            </a:solidFill>
            <a:prstDash val="solid"/>
          </a:ln>
        </p:spPr>
      </p:sp>
      <p:sp>
        <p:nvSpPr>
          <p:cNvPr id="10" name="Shape 6"/>
          <p:cNvSpPr/>
          <p:nvPr/>
        </p:nvSpPr>
        <p:spPr>
          <a:xfrm>
            <a:off x="2602587" y="13702903"/>
            <a:ext cx="9425107" cy="498991"/>
          </a:xfrm>
          <a:prstGeom prst="rect">
            <a:avLst/>
          </a:prstGeom>
          <a:solidFill>
            <a:srgbClr val="FFFFFF">
              <a:alpha val="4000"/>
            </a:srgbClr>
          </a:solidFill>
          <a:ln/>
        </p:spPr>
      </p:sp>
      <p:sp>
        <p:nvSpPr>
          <p:cNvPr id="11" name="Text 7"/>
          <p:cNvSpPr/>
          <p:nvPr/>
        </p:nvSpPr>
        <p:spPr>
          <a:xfrm>
            <a:off x="2775466" y="13814108"/>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Feature</a:t>
            </a:r>
            <a:endParaRPr lang="en-US" sz="1361" dirty="0"/>
          </a:p>
        </p:txBody>
      </p:sp>
      <p:sp>
        <p:nvSpPr>
          <p:cNvPr id="12" name="Text 8"/>
          <p:cNvSpPr/>
          <p:nvPr/>
        </p:nvSpPr>
        <p:spPr>
          <a:xfrm>
            <a:off x="5921573" y="13814108"/>
            <a:ext cx="278820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Distribution</a:t>
            </a:r>
            <a:endParaRPr lang="en-US" sz="1361" dirty="0"/>
          </a:p>
        </p:txBody>
      </p:sp>
      <p:sp>
        <p:nvSpPr>
          <p:cNvPr id="13" name="Text 9"/>
          <p:cNvSpPr/>
          <p:nvPr/>
        </p:nvSpPr>
        <p:spPr>
          <a:xfrm>
            <a:off x="9062918" y="13814108"/>
            <a:ext cx="2792016"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Implications</a:t>
            </a:r>
            <a:endParaRPr lang="en-US" sz="1361" dirty="0"/>
          </a:p>
        </p:txBody>
      </p:sp>
      <p:sp>
        <p:nvSpPr>
          <p:cNvPr id="14" name="Shape 10"/>
          <p:cNvSpPr/>
          <p:nvPr/>
        </p:nvSpPr>
        <p:spPr>
          <a:xfrm>
            <a:off x="2602587" y="14201894"/>
            <a:ext cx="9425107" cy="1059775"/>
          </a:xfrm>
          <a:prstGeom prst="rect">
            <a:avLst/>
          </a:prstGeom>
          <a:solidFill>
            <a:srgbClr val="000000">
              <a:alpha val="4000"/>
            </a:srgbClr>
          </a:solidFill>
          <a:ln/>
        </p:spPr>
      </p:sp>
      <p:sp>
        <p:nvSpPr>
          <p:cNvPr id="15" name="Text 11"/>
          <p:cNvSpPr/>
          <p:nvPr/>
        </p:nvSpPr>
        <p:spPr>
          <a:xfrm>
            <a:off x="2775466" y="14313098"/>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idPlayer</a:t>
            </a:r>
            <a:endParaRPr lang="en-US" sz="1361" dirty="0"/>
          </a:p>
        </p:txBody>
      </p:sp>
      <p:sp>
        <p:nvSpPr>
          <p:cNvPr id="16" name="Text 12"/>
          <p:cNvSpPr/>
          <p:nvPr/>
        </p:nvSpPr>
        <p:spPr>
          <a:xfrm>
            <a:off x="5921573" y="14313098"/>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Highly skewed, with most values concentrated in a specific range</a:t>
            </a:r>
            <a:endParaRPr lang="en-US" sz="1361" dirty="0"/>
          </a:p>
        </p:txBody>
      </p:sp>
      <p:sp>
        <p:nvSpPr>
          <p:cNvPr id="17" name="Text 13"/>
          <p:cNvSpPr/>
          <p:nvPr/>
        </p:nvSpPr>
        <p:spPr>
          <a:xfrm>
            <a:off x="9062918" y="14313098"/>
            <a:ext cx="2792016" cy="83736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idPlayer</a:t>
            </a:r>
            <a:pPr indent="0" marL="0">
              <a:lnSpc>
                <a:spcPts val="2177"/>
              </a:lnSpc>
              <a:buNone/>
            </a:pPr>
            <a:r>
              <a:rPr lang="en-US" sz="1361" dirty="0">
                <a:solidFill>
                  <a:srgbClr val="D7E5D8"/>
                </a:solidFill>
                <a:latin typeface="Syne" pitchFamily="34" charset="0"/>
                <a:ea typeface="Syne" pitchFamily="34" charset="-122"/>
                <a:cs typeface="Syne" pitchFamily="34" charset="-120"/>
              </a:rPr>
              <a:t> is a unique identifier and does not provide useful information for the analysis</a:t>
            </a:r>
            <a:endParaRPr lang="en-US" sz="1361" dirty="0"/>
          </a:p>
        </p:txBody>
      </p:sp>
      <p:sp>
        <p:nvSpPr>
          <p:cNvPr id="18" name="Shape 14"/>
          <p:cNvSpPr/>
          <p:nvPr/>
        </p:nvSpPr>
        <p:spPr>
          <a:xfrm>
            <a:off x="2602587" y="15261669"/>
            <a:ext cx="9425107" cy="1052155"/>
          </a:xfrm>
          <a:prstGeom prst="rect">
            <a:avLst/>
          </a:prstGeom>
          <a:solidFill>
            <a:srgbClr val="FFFFFF">
              <a:alpha val="4000"/>
            </a:srgbClr>
          </a:solidFill>
          <a:ln/>
        </p:spPr>
      </p:sp>
      <p:sp>
        <p:nvSpPr>
          <p:cNvPr id="19" name="Text 15"/>
          <p:cNvSpPr/>
          <p:nvPr/>
        </p:nvSpPr>
        <p:spPr>
          <a:xfrm>
            <a:off x="2775466" y="15372874"/>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yearDraft</a:t>
            </a:r>
            <a:endParaRPr lang="en-US" sz="1361" dirty="0"/>
          </a:p>
        </p:txBody>
      </p:sp>
      <p:sp>
        <p:nvSpPr>
          <p:cNvPr id="20" name="Text 16"/>
          <p:cNvSpPr/>
          <p:nvPr/>
        </p:nvSpPr>
        <p:spPr>
          <a:xfrm>
            <a:off x="5921573" y="15372874"/>
            <a:ext cx="278820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Data shows a large number of players were selected around 2010 and 2015</a:t>
            </a:r>
            <a:endParaRPr lang="en-US" sz="1361" dirty="0"/>
          </a:p>
        </p:txBody>
      </p:sp>
      <p:sp>
        <p:nvSpPr>
          <p:cNvPr id="21" name="Text 17"/>
          <p:cNvSpPr/>
          <p:nvPr/>
        </p:nvSpPr>
        <p:spPr>
          <a:xfrm>
            <a:off x="9062918" y="15372874"/>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This indicates the dataset includes players from different draft years, with some years having higher peaks</a:t>
            </a:r>
            <a:endParaRPr lang="en-US" sz="1361" dirty="0"/>
          </a:p>
        </p:txBody>
      </p:sp>
      <p:sp>
        <p:nvSpPr>
          <p:cNvPr id="22" name="Shape 18"/>
          <p:cNvSpPr/>
          <p:nvPr/>
        </p:nvSpPr>
        <p:spPr>
          <a:xfrm>
            <a:off x="2602587" y="16313825"/>
            <a:ext cx="9425107" cy="1328737"/>
          </a:xfrm>
          <a:prstGeom prst="rect">
            <a:avLst/>
          </a:prstGeom>
          <a:solidFill>
            <a:srgbClr val="000000">
              <a:alpha val="4000"/>
            </a:srgbClr>
          </a:solidFill>
          <a:ln/>
        </p:spPr>
      </p:sp>
      <p:sp>
        <p:nvSpPr>
          <p:cNvPr id="23" name="Text 19"/>
          <p:cNvSpPr/>
          <p:nvPr/>
        </p:nvSpPr>
        <p:spPr>
          <a:xfrm>
            <a:off x="2775466" y="16425029"/>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yearCombine</a:t>
            </a:r>
            <a:endParaRPr lang="en-US" sz="1361" dirty="0"/>
          </a:p>
        </p:txBody>
      </p:sp>
      <p:sp>
        <p:nvSpPr>
          <p:cNvPr id="24" name="Text 20"/>
          <p:cNvSpPr/>
          <p:nvPr/>
        </p:nvSpPr>
        <p:spPr>
          <a:xfrm>
            <a:off x="5921573" y="16425029"/>
            <a:ext cx="2788206" cy="56078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Similar to </a:t>
            </a:r>
            <a:pPr indent="0" marL="0">
              <a:lnSpc>
                <a:spcPts val="2177"/>
              </a:lnSpc>
              <a:buNone/>
            </a:pPr>
            <a:r>
              <a:rPr lang="en-US" sz="1361" dirty="0">
                <a:solidFill>
                  <a:srgbClr val="D7E5D8"/>
                </a:solidFill>
                <a:highlight>
                  <a:srgbClr val="334805"/>
                </a:highlight>
                <a:latin typeface="Consolas" pitchFamily="34" charset="0"/>
                <a:ea typeface="Consolas" pitchFamily="34" charset="-122"/>
                <a:cs typeface="Consolas" pitchFamily="34" charset="-120"/>
              </a:rPr>
              <a:t>yearDraft</a:t>
            </a:r>
            <a:pPr indent="0" marL="0">
              <a:lnSpc>
                <a:spcPts val="2177"/>
              </a:lnSpc>
              <a:buNone/>
            </a:pPr>
            <a:r>
              <a:rPr lang="en-US" sz="1361" dirty="0">
                <a:solidFill>
                  <a:srgbClr val="D7E5D8"/>
                </a:solidFill>
                <a:latin typeface="Syne" pitchFamily="34" charset="0"/>
                <a:ea typeface="Syne" pitchFamily="34" charset="-122"/>
                <a:cs typeface="Syne" pitchFamily="34" charset="-120"/>
              </a:rPr>
              <a:t>, with noticeable peaks around 2004 and 2015</a:t>
            </a:r>
            <a:endParaRPr lang="en-US" sz="1361" dirty="0"/>
          </a:p>
        </p:txBody>
      </p:sp>
      <p:sp>
        <p:nvSpPr>
          <p:cNvPr id="25" name="Text 21"/>
          <p:cNvSpPr/>
          <p:nvPr/>
        </p:nvSpPr>
        <p:spPr>
          <a:xfrm>
            <a:off x="9062918" y="16425029"/>
            <a:ext cx="2792016"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patterns in the combine data match the draft data, reflecting the years when players participated in the combine</a:t>
            </a:r>
            <a:endParaRPr lang="en-US" sz="1361" dirty="0"/>
          </a:p>
        </p:txBody>
      </p:sp>
      <p:sp>
        <p:nvSpPr>
          <p:cNvPr id="26" name="Shape 22"/>
          <p:cNvSpPr/>
          <p:nvPr/>
        </p:nvSpPr>
        <p:spPr>
          <a:xfrm>
            <a:off x="2602587" y="17642562"/>
            <a:ext cx="9425107" cy="1328737"/>
          </a:xfrm>
          <a:prstGeom prst="rect">
            <a:avLst/>
          </a:prstGeom>
          <a:solidFill>
            <a:srgbClr val="FFFFFF">
              <a:alpha val="4000"/>
            </a:srgbClr>
          </a:solidFill>
          <a:ln/>
        </p:spPr>
      </p:sp>
      <p:sp>
        <p:nvSpPr>
          <p:cNvPr id="27" name="Text 23"/>
          <p:cNvSpPr/>
          <p:nvPr/>
        </p:nvSpPr>
        <p:spPr>
          <a:xfrm>
            <a:off x="2775466" y="17753767"/>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numberPickOverall</a:t>
            </a:r>
            <a:endParaRPr lang="en-US" sz="1361" dirty="0"/>
          </a:p>
        </p:txBody>
      </p:sp>
      <p:sp>
        <p:nvSpPr>
          <p:cNvPr id="28" name="Text 24"/>
          <p:cNvSpPr/>
          <p:nvPr/>
        </p:nvSpPr>
        <p:spPr>
          <a:xfrm>
            <a:off x="5921573" y="17753767"/>
            <a:ext cx="278820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Higher frequency of lower pick numbers, indicating more players were selected early in the draft</a:t>
            </a:r>
            <a:endParaRPr lang="en-US" sz="1361" dirty="0"/>
          </a:p>
        </p:txBody>
      </p:sp>
      <p:sp>
        <p:nvSpPr>
          <p:cNvPr id="29" name="Text 25"/>
          <p:cNvSpPr/>
          <p:nvPr/>
        </p:nvSpPr>
        <p:spPr>
          <a:xfrm>
            <a:off x="9062918" y="17753767"/>
            <a:ext cx="2792016"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This suggests the dataset includes more high-performing players, which may bias the analysis towards high-performing players</a:t>
            </a:r>
            <a:endParaRPr lang="en-US" sz="1361" dirty="0"/>
          </a:p>
        </p:txBody>
      </p:sp>
      <p:sp>
        <p:nvSpPr>
          <p:cNvPr id="30" name="Shape 26"/>
          <p:cNvSpPr/>
          <p:nvPr/>
        </p:nvSpPr>
        <p:spPr>
          <a:xfrm>
            <a:off x="2602587" y="18971300"/>
            <a:ext cx="9425107" cy="1052155"/>
          </a:xfrm>
          <a:prstGeom prst="rect">
            <a:avLst/>
          </a:prstGeom>
          <a:solidFill>
            <a:srgbClr val="000000">
              <a:alpha val="4000"/>
            </a:srgbClr>
          </a:solidFill>
          <a:ln/>
        </p:spPr>
      </p:sp>
      <p:sp>
        <p:nvSpPr>
          <p:cNvPr id="31" name="Text 27"/>
          <p:cNvSpPr/>
          <p:nvPr/>
        </p:nvSpPr>
        <p:spPr>
          <a:xfrm>
            <a:off x="2775466" y="19082504"/>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heightWOShoesInches</a:t>
            </a:r>
            <a:endParaRPr lang="en-US" sz="1361" dirty="0"/>
          </a:p>
        </p:txBody>
      </p:sp>
      <p:sp>
        <p:nvSpPr>
          <p:cNvPr id="32" name="Text 28"/>
          <p:cNvSpPr/>
          <p:nvPr/>
        </p:nvSpPr>
        <p:spPr>
          <a:xfrm>
            <a:off x="5921573" y="19082504"/>
            <a:ext cx="278820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Roughly normally distributed, centered around 77.6 inches (197.1 cm)</a:t>
            </a:r>
            <a:endParaRPr lang="en-US" sz="1361" dirty="0"/>
          </a:p>
        </p:txBody>
      </p:sp>
      <p:sp>
        <p:nvSpPr>
          <p:cNvPr id="33" name="Text 29"/>
          <p:cNvSpPr/>
          <p:nvPr/>
        </p:nvSpPr>
        <p:spPr>
          <a:xfrm>
            <a:off x="9062918" y="19082504"/>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Indicates the typical height of NBA players, with most players within a few inches of the average</a:t>
            </a:r>
            <a:endParaRPr lang="en-US" sz="1361" dirty="0"/>
          </a:p>
        </p:txBody>
      </p:sp>
      <p:sp>
        <p:nvSpPr>
          <p:cNvPr id="34" name="Shape 30"/>
          <p:cNvSpPr/>
          <p:nvPr/>
        </p:nvSpPr>
        <p:spPr>
          <a:xfrm>
            <a:off x="2602587" y="20023455"/>
            <a:ext cx="9425107" cy="1052155"/>
          </a:xfrm>
          <a:prstGeom prst="rect">
            <a:avLst/>
          </a:prstGeom>
          <a:solidFill>
            <a:srgbClr val="FFFFFF">
              <a:alpha val="4000"/>
            </a:srgbClr>
          </a:solidFill>
          <a:ln/>
        </p:spPr>
      </p:sp>
      <p:sp>
        <p:nvSpPr>
          <p:cNvPr id="35" name="Text 31"/>
          <p:cNvSpPr/>
          <p:nvPr/>
        </p:nvSpPr>
        <p:spPr>
          <a:xfrm>
            <a:off x="2775466" y="20134659"/>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weightLBS</a:t>
            </a:r>
            <a:endParaRPr lang="en-US" sz="1361" dirty="0"/>
          </a:p>
        </p:txBody>
      </p:sp>
      <p:sp>
        <p:nvSpPr>
          <p:cNvPr id="36" name="Text 32"/>
          <p:cNvSpPr/>
          <p:nvPr/>
        </p:nvSpPr>
        <p:spPr>
          <a:xfrm>
            <a:off x="5921573" y="20134659"/>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Roughly normally distributed, centered around 216.1 lbs (98 kg)</a:t>
            </a:r>
            <a:endParaRPr lang="en-US" sz="1361" dirty="0"/>
          </a:p>
        </p:txBody>
      </p:sp>
      <p:sp>
        <p:nvSpPr>
          <p:cNvPr id="37" name="Text 33"/>
          <p:cNvSpPr/>
          <p:nvPr/>
        </p:nvSpPr>
        <p:spPr>
          <a:xfrm>
            <a:off x="9062918" y="20134659"/>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Reflects the average weight of NBA players, providing insights into their typical body types</a:t>
            </a:r>
            <a:endParaRPr lang="en-US" sz="1361" dirty="0"/>
          </a:p>
        </p:txBody>
      </p:sp>
      <p:sp>
        <p:nvSpPr>
          <p:cNvPr id="38" name="Shape 34"/>
          <p:cNvSpPr/>
          <p:nvPr/>
        </p:nvSpPr>
        <p:spPr>
          <a:xfrm>
            <a:off x="2602587" y="21075610"/>
            <a:ext cx="9425107" cy="1052155"/>
          </a:xfrm>
          <a:prstGeom prst="rect">
            <a:avLst/>
          </a:prstGeom>
          <a:solidFill>
            <a:srgbClr val="000000">
              <a:alpha val="4000"/>
            </a:srgbClr>
          </a:solidFill>
          <a:ln/>
        </p:spPr>
      </p:sp>
      <p:sp>
        <p:nvSpPr>
          <p:cNvPr id="39" name="Text 35"/>
          <p:cNvSpPr/>
          <p:nvPr/>
        </p:nvSpPr>
        <p:spPr>
          <a:xfrm>
            <a:off x="2775466" y="21186815"/>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wingspanInches</a:t>
            </a:r>
            <a:endParaRPr lang="en-US" sz="1361" dirty="0"/>
          </a:p>
        </p:txBody>
      </p:sp>
      <p:sp>
        <p:nvSpPr>
          <p:cNvPr id="40" name="Text 36"/>
          <p:cNvSpPr/>
          <p:nvPr/>
        </p:nvSpPr>
        <p:spPr>
          <a:xfrm>
            <a:off x="5921573" y="21186815"/>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with an average of 82.4 inches (209.3 cm)</a:t>
            </a:r>
            <a:endParaRPr lang="en-US" sz="1361" dirty="0"/>
          </a:p>
        </p:txBody>
      </p:sp>
      <p:sp>
        <p:nvSpPr>
          <p:cNvPr id="41" name="Text 37"/>
          <p:cNvSpPr/>
          <p:nvPr/>
        </p:nvSpPr>
        <p:spPr>
          <a:xfrm>
            <a:off x="9062918" y="21186815"/>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Indicates the standard wingspan range of NBA players, which is crucial for evaluating player reach</a:t>
            </a:r>
            <a:endParaRPr lang="en-US" sz="1361" dirty="0"/>
          </a:p>
        </p:txBody>
      </p:sp>
      <p:sp>
        <p:nvSpPr>
          <p:cNvPr id="42" name="Shape 38"/>
          <p:cNvSpPr/>
          <p:nvPr/>
        </p:nvSpPr>
        <p:spPr>
          <a:xfrm>
            <a:off x="2602587" y="22127766"/>
            <a:ext cx="9425107" cy="1328737"/>
          </a:xfrm>
          <a:prstGeom prst="rect">
            <a:avLst/>
          </a:prstGeom>
          <a:solidFill>
            <a:srgbClr val="FFFFFF">
              <a:alpha val="4000"/>
            </a:srgbClr>
          </a:solidFill>
          <a:ln/>
        </p:spPr>
      </p:sp>
      <p:sp>
        <p:nvSpPr>
          <p:cNvPr id="43" name="Text 39"/>
          <p:cNvSpPr/>
          <p:nvPr/>
        </p:nvSpPr>
        <p:spPr>
          <a:xfrm>
            <a:off x="2775466" y="22238970"/>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reachStandingInches</a:t>
            </a:r>
            <a:endParaRPr lang="en-US" sz="1361" dirty="0"/>
          </a:p>
        </p:txBody>
      </p:sp>
      <p:sp>
        <p:nvSpPr>
          <p:cNvPr id="44" name="Text 40"/>
          <p:cNvSpPr/>
          <p:nvPr/>
        </p:nvSpPr>
        <p:spPr>
          <a:xfrm>
            <a:off x="5921573" y="22238970"/>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with an average of 103.4 inches (262.7 cm)</a:t>
            </a:r>
            <a:endParaRPr lang="en-US" sz="1361" dirty="0"/>
          </a:p>
        </p:txBody>
      </p:sp>
      <p:sp>
        <p:nvSpPr>
          <p:cNvPr id="45" name="Text 41"/>
          <p:cNvSpPr/>
          <p:nvPr/>
        </p:nvSpPr>
        <p:spPr>
          <a:xfrm>
            <a:off x="9062918" y="22238970"/>
            <a:ext cx="2792016"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Suggests the typical standing reach of players, which is essential for assessing defensive and offensive capabilities</a:t>
            </a:r>
            <a:endParaRPr lang="en-US" sz="1361" dirty="0"/>
          </a:p>
        </p:txBody>
      </p:sp>
      <p:sp>
        <p:nvSpPr>
          <p:cNvPr id="46" name="Shape 42"/>
          <p:cNvSpPr/>
          <p:nvPr/>
        </p:nvSpPr>
        <p:spPr>
          <a:xfrm>
            <a:off x="2602587" y="23456503"/>
            <a:ext cx="9425107" cy="1328737"/>
          </a:xfrm>
          <a:prstGeom prst="rect">
            <a:avLst/>
          </a:prstGeom>
          <a:solidFill>
            <a:srgbClr val="000000">
              <a:alpha val="4000"/>
            </a:srgbClr>
          </a:solidFill>
          <a:ln/>
        </p:spPr>
      </p:sp>
      <p:sp>
        <p:nvSpPr>
          <p:cNvPr id="47" name="Text 43"/>
          <p:cNvSpPr/>
          <p:nvPr/>
        </p:nvSpPr>
        <p:spPr>
          <a:xfrm>
            <a:off x="2775466" y="23567708"/>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verticalLeapStandingInches</a:t>
            </a:r>
            <a:endParaRPr lang="en-US" sz="1361" dirty="0"/>
          </a:p>
        </p:txBody>
      </p:sp>
      <p:sp>
        <p:nvSpPr>
          <p:cNvPr id="48" name="Text 44"/>
          <p:cNvSpPr/>
          <p:nvPr/>
        </p:nvSpPr>
        <p:spPr>
          <a:xfrm>
            <a:off x="5921573" y="23567708"/>
            <a:ext cx="278820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Roughly normally distributed, centered around 29.2 inches (74.2 cm)</a:t>
            </a:r>
            <a:endParaRPr lang="en-US" sz="1361" dirty="0"/>
          </a:p>
        </p:txBody>
      </p:sp>
      <p:sp>
        <p:nvSpPr>
          <p:cNvPr id="49" name="Text 45"/>
          <p:cNvSpPr/>
          <p:nvPr/>
        </p:nvSpPr>
        <p:spPr>
          <a:xfrm>
            <a:off x="9062918" y="23567708"/>
            <a:ext cx="2792016"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Provides insights into player explosiveness, which is crucial for rebounding and shot blocking abilities</a:t>
            </a:r>
            <a:endParaRPr lang="en-US" sz="1361" dirty="0"/>
          </a:p>
        </p:txBody>
      </p:sp>
      <p:sp>
        <p:nvSpPr>
          <p:cNvPr id="50" name="Shape 46"/>
          <p:cNvSpPr/>
          <p:nvPr/>
        </p:nvSpPr>
        <p:spPr>
          <a:xfrm>
            <a:off x="2602587" y="24785241"/>
            <a:ext cx="9425107" cy="1052155"/>
          </a:xfrm>
          <a:prstGeom prst="rect">
            <a:avLst/>
          </a:prstGeom>
          <a:solidFill>
            <a:srgbClr val="FFFFFF">
              <a:alpha val="4000"/>
            </a:srgbClr>
          </a:solidFill>
          <a:ln/>
        </p:spPr>
      </p:sp>
      <p:sp>
        <p:nvSpPr>
          <p:cNvPr id="51" name="Text 47"/>
          <p:cNvSpPr/>
          <p:nvPr/>
        </p:nvSpPr>
        <p:spPr>
          <a:xfrm>
            <a:off x="2775466" y="24896445"/>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verticalLeapMaxInches</a:t>
            </a:r>
            <a:endParaRPr lang="en-US" sz="1361" dirty="0"/>
          </a:p>
        </p:txBody>
      </p:sp>
      <p:sp>
        <p:nvSpPr>
          <p:cNvPr id="52" name="Text 48"/>
          <p:cNvSpPr/>
          <p:nvPr/>
        </p:nvSpPr>
        <p:spPr>
          <a:xfrm>
            <a:off x="5921573" y="24896445"/>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with an average of 34.4 inches (87.4 cm)</a:t>
            </a:r>
            <a:endParaRPr lang="en-US" sz="1361" dirty="0"/>
          </a:p>
        </p:txBody>
      </p:sp>
      <p:sp>
        <p:nvSpPr>
          <p:cNvPr id="53" name="Text 49"/>
          <p:cNvSpPr/>
          <p:nvPr/>
        </p:nvSpPr>
        <p:spPr>
          <a:xfrm>
            <a:off x="9062918" y="24896445"/>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Reflects the maximum vertical leap height, highlighting the players' athleticism</a:t>
            </a:r>
            <a:endParaRPr lang="en-US" sz="1361" dirty="0"/>
          </a:p>
        </p:txBody>
      </p:sp>
      <p:sp>
        <p:nvSpPr>
          <p:cNvPr id="54" name="Shape 50"/>
          <p:cNvSpPr/>
          <p:nvPr/>
        </p:nvSpPr>
        <p:spPr>
          <a:xfrm>
            <a:off x="2602587" y="25837396"/>
            <a:ext cx="9425107" cy="1052155"/>
          </a:xfrm>
          <a:prstGeom prst="rect">
            <a:avLst/>
          </a:prstGeom>
          <a:solidFill>
            <a:srgbClr val="000000">
              <a:alpha val="4000"/>
            </a:srgbClr>
          </a:solidFill>
          <a:ln/>
        </p:spPr>
      </p:sp>
      <p:sp>
        <p:nvSpPr>
          <p:cNvPr id="55" name="Text 51"/>
          <p:cNvSpPr/>
          <p:nvPr/>
        </p:nvSpPr>
        <p:spPr>
          <a:xfrm>
            <a:off x="2775466" y="25948600"/>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repsBenchPress135</a:t>
            </a:r>
            <a:endParaRPr lang="en-US" sz="1361" dirty="0"/>
          </a:p>
        </p:txBody>
      </p:sp>
      <p:sp>
        <p:nvSpPr>
          <p:cNvPr id="56" name="Text 52"/>
          <p:cNvSpPr/>
          <p:nvPr/>
        </p:nvSpPr>
        <p:spPr>
          <a:xfrm>
            <a:off x="5921573" y="25948600"/>
            <a:ext cx="278820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Skewed distribution, with most values concentrated around 10.3 reps</a:t>
            </a:r>
            <a:endParaRPr lang="en-US" sz="1361" dirty="0"/>
          </a:p>
        </p:txBody>
      </p:sp>
      <p:sp>
        <p:nvSpPr>
          <p:cNvPr id="57" name="Text 53"/>
          <p:cNvSpPr/>
          <p:nvPr/>
        </p:nvSpPr>
        <p:spPr>
          <a:xfrm>
            <a:off x="9062918" y="25948600"/>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Indicates the upper body strength of players, which is crucial for physical battles in NBA games</a:t>
            </a:r>
            <a:endParaRPr lang="en-US" sz="1361" dirty="0"/>
          </a:p>
        </p:txBody>
      </p:sp>
      <p:sp>
        <p:nvSpPr>
          <p:cNvPr id="58" name="Shape 54"/>
          <p:cNvSpPr/>
          <p:nvPr/>
        </p:nvSpPr>
        <p:spPr>
          <a:xfrm>
            <a:off x="2602587" y="26889551"/>
            <a:ext cx="9425107" cy="1052155"/>
          </a:xfrm>
          <a:prstGeom prst="rect">
            <a:avLst/>
          </a:prstGeom>
          <a:solidFill>
            <a:srgbClr val="FFFFFF">
              <a:alpha val="4000"/>
            </a:srgbClr>
          </a:solidFill>
          <a:ln/>
        </p:spPr>
      </p:sp>
      <p:sp>
        <p:nvSpPr>
          <p:cNvPr id="59" name="Text 55"/>
          <p:cNvSpPr/>
          <p:nvPr/>
        </p:nvSpPr>
        <p:spPr>
          <a:xfrm>
            <a:off x="2775466" y="27000756"/>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timeLaneAgility</a:t>
            </a:r>
            <a:endParaRPr lang="en-US" sz="1361" dirty="0"/>
          </a:p>
        </p:txBody>
      </p:sp>
      <p:sp>
        <p:nvSpPr>
          <p:cNvPr id="60" name="Text 56"/>
          <p:cNvSpPr/>
          <p:nvPr/>
        </p:nvSpPr>
        <p:spPr>
          <a:xfrm>
            <a:off x="5921573" y="27000756"/>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Roughly normally distributed, centered around 11.4 seconds</a:t>
            </a:r>
            <a:endParaRPr lang="en-US" sz="1361" dirty="0"/>
          </a:p>
        </p:txBody>
      </p:sp>
      <p:sp>
        <p:nvSpPr>
          <p:cNvPr id="61" name="Text 57"/>
          <p:cNvSpPr/>
          <p:nvPr/>
        </p:nvSpPr>
        <p:spPr>
          <a:xfrm>
            <a:off x="9062918" y="27000756"/>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Reflects the agility of players, which is essential for quick movements on the court</a:t>
            </a:r>
            <a:endParaRPr lang="en-US" sz="1361" dirty="0"/>
          </a:p>
        </p:txBody>
      </p:sp>
      <p:sp>
        <p:nvSpPr>
          <p:cNvPr id="62" name="Shape 58"/>
          <p:cNvSpPr/>
          <p:nvPr/>
        </p:nvSpPr>
        <p:spPr>
          <a:xfrm>
            <a:off x="2602587" y="27941707"/>
            <a:ext cx="9425107" cy="1052155"/>
          </a:xfrm>
          <a:prstGeom prst="rect">
            <a:avLst/>
          </a:prstGeom>
          <a:solidFill>
            <a:srgbClr val="000000">
              <a:alpha val="4000"/>
            </a:srgbClr>
          </a:solidFill>
          <a:ln/>
        </p:spPr>
      </p:sp>
      <p:sp>
        <p:nvSpPr>
          <p:cNvPr id="63" name="Text 59"/>
          <p:cNvSpPr/>
          <p:nvPr/>
        </p:nvSpPr>
        <p:spPr>
          <a:xfrm>
            <a:off x="2775466" y="28052911"/>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timeThreeQuarterCourtSprint</a:t>
            </a:r>
            <a:endParaRPr lang="en-US" sz="1361" dirty="0"/>
          </a:p>
        </p:txBody>
      </p:sp>
      <p:sp>
        <p:nvSpPr>
          <p:cNvPr id="64" name="Text 60"/>
          <p:cNvSpPr/>
          <p:nvPr/>
        </p:nvSpPr>
        <p:spPr>
          <a:xfrm>
            <a:off x="5921573" y="28052911"/>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with an average of 3.29 seconds</a:t>
            </a:r>
            <a:endParaRPr lang="en-US" sz="1361" dirty="0"/>
          </a:p>
        </p:txBody>
      </p:sp>
      <p:sp>
        <p:nvSpPr>
          <p:cNvPr id="65" name="Text 61"/>
          <p:cNvSpPr/>
          <p:nvPr/>
        </p:nvSpPr>
        <p:spPr>
          <a:xfrm>
            <a:off x="9062918" y="28052911"/>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Highlights the sprint speed of players, which is crucial for fast breaks and defensive rotations</a:t>
            </a:r>
            <a:endParaRPr lang="en-US" sz="1361" dirty="0"/>
          </a:p>
        </p:txBody>
      </p:sp>
      <p:sp>
        <p:nvSpPr>
          <p:cNvPr id="66" name="Shape 62"/>
          <p:cNvSpPr/>
          <p:nvPr/>
        </p:nvSpPr>
        <p:spPr>
          <a:xfrm>
            <a:off x="2602587" y="28993862"/>
            <a:ext cx="9425107" cy="1052155"/>
          </a:xfrm>
          <a:prstGeom prst="rect">
            <a:avLst/>
          </a:prstGeom>
          <a:solidFill>
            <a:srgbClr val="FFFFFF">
              <a:alpha val="4000"/>
            </a:srgbClr>
          </a:solidFill>
          <a:ln/>
        </p:spPr>
      </p:sp>
      <p:sp>
        <p:nvSpPr>
          <p:cNvPr id="67" name="Text 63"/>
          <p:cNvSpPr/>
          <p:nvPr/>
        </p:nvSpPr>
        <p:spPr>
          <a:xfrm>
            <a:off x="2775466" y="29105066"/>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timeModifiedLaneAgility</a:t>
            </a:r>
            <a:endParaRPr lang="en-US" sz="1361" dirty="0"/>
          </a:p>
        </p:txBody>
      </p:sp>
      <p:sp>
        <p:nvSpPr>
          <p:cNvPr id="68" name="Text 64"/>
          <p:cNvSpPr/>
          <p:nvPr/>
        </p:nvSpPr>
        <p:spPr>
          <a:xfrm>
            <a:off x="5921573" y="29105066"/>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Some outliers, with most values concentrated at a specific point</a:t>
            </a:r>
            <a:endParaRPr lang="en-US" sz="1361" dirty="0"/>
          </a:p>
        </p:txBody>
      </p:sp>
      <p:sp>
        <p:nvSpPr>
          <p:cNvPr id="69" name="Text 65"/>
          <p:cNvSpPr/>
          <p:nvPr/>
        </p:nvSpPr>
        <p:spPr>
          <a:xfrm>
            <a:off x="9062918" y="29105066"/>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May indicate issues with data collection or specific situations affecting the recorded times</a:t>
            </a:r>
            <a:endParaRPr lang="en-US" sz="1361" dirty="0"/>
          </a:p>
        </p:txBody>
      </p:sp>
      <p:sp>
        <p:nvSpPr>
          <p:cNvPr id="70" name="Shape 66"/>
          <p:cNvSpPr/>
          <p:nvPr/>
        </p:nvSpPr>
        <p:spPr>
          <a:xfrm>
            <a:off x="2602587" y="30046017"/>
            <a:ext cx="9425107" cy="1052155"/>
          </a:xfrm>
          <a:prstGeom prst="rect">
            <a:avLst/>
          </a:prstGeom>
          <a:solidFill>
            <a:srgbClr val="000000">
              <a:alpha val="4000"/>
            </a:srgbClr>
          </a:solidFill>
          <a:ln/>
        </p:spPr>
      </p:sp>
      <p:sp>
        <p:nvSpPr>
          <p:cNvPr id="71" name="Text 67"/>
          <p:cNvSpPr/>
          <p:nvPr/>
        </p:nvSpPr>
        <p:spPr>
          <a:xfrm>
            <a:off x="2775466" y="30157222"/>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lengthHandInches</a:t>
            </a:r>
            <a:endParaRPr lang="en-US" sz="1361" dirty="0"/>
          </a:p>
        </p:txBody>
      </p:sp>
      <p:sp>
        <p:nvSpPr>
          <p:cNvPr id="72" name="Text 68"/>
          <p:cNvSpPr/>
          <p:nvPr/>
        </p:nvSpPr>
        <p:spPr>
          <a:xfrm>
            <a:off x="5921573" y="30157222"/>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centered around 8.7 inches (22.1 cm)</a:t>
            </a:r>
            <a:endParaRPr lang="en-US" sz="1361" dirty="0"/>
          </a:p>
        </p:txBody>
      </p:sp>
      <p:sp>
        <p:nvSpPr>
          <p:cNvPr id="73" name="Text 69"/>
          <p:cNvSpPr/>
          <p:nvPr/>
        </p:nvSpPr>
        <p:spPr>
          <a:xfrm>
            <a:off x="9062918" y="30157222"/>
            <a:ext cx="2792016"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Reflects the typical hand length, which is related to ball handling and shooting</a:t>
            </a:r>
            <a:endParaRPr lang="en-US" sz="1361" dirty="0"/>
          </a:p>
        </p:txBody>
      </p:sp>
      <p:sp>
        <p:nvSpPr>
          <p:cNvPr id="74" name="Shape 70"/>
          <p:cNvSpPr/>
          <p:nvPr/>
        </p:nvSpPr>
        <p:spPr>
          <a:xfrm>
            <a:off x="2602587" y="31098173"/>
            <a:ext cx="9425107" cy="775573"/>
          </a:xfrm>
          <a:prstGeom prst="rect">
            <a:avLst/>
          </a:prstGeom>
          <a:solidFill>
            <a:srgbClr val="FFFFFF">
              <a:alpha val="4000"/>
            </a:srgbClr>
          </a:solidFill>
          <a:ln/>
        </p:spPr>
      </p:sp>
      <p:sp>
        <p:nvSpPr>
          <p:cNvPr id="75" name="Text 71"/>
          <p:cNvSpPr/>
          <p:nvPr/>
        </p:nvSpPr>
        <p:spPr>
          <a:xfrm>
            <a:off x="2775466" y="31209377"/>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widthHandInches</a:t>
            </a:r>
            <a:endParaRPr lang="en-US" sz="1361" dirty="0"/>
          </a:p>
        </p:txBody>
      </p:sp>
      <p:sp>
        <p:nvSpPr>
          <p:cNvPr id="76" name="Text 72"/>
          <p:cNvSpPr/>
          <p:nvPr/>
        </p:nvSpPr>
        <p:spPr>
          <a:xfrm>
            <a:off x="5921573" y="31209377"/>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Normally distributed, centered around 9.4 inches (23.9 cm)</a:t>
            </a:r>
            <a:endParaRPr lang="en-US" sz="1361" dirty="0"/>
          </a:p>
        </p:txBody>
      </p:sp>
      <p:sp>
        <p:nvSpPr>
          <p:cNvPr id="77" name="Text 73"/>
          <p:cNvSpPr/>
          <p:nvPr/>
        </p:nvSpPr>
        <p:spPr>
          <a:xfrm>
            <a:off x="9062918" y="31209377"/>
            <a:ext cx="279201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Suggests the hand width, which affects grip and ball control</a:t>
            </a:r>
            <a:endParaRPr lang="en-US" sz="1361" dirty="0"/>
          </a:p>
        </p:txBody>
      </p:sp>
      <p:sp>
        <p:nvSpPr>
          <p:cNvPr id="78" name="Shape 74"/>
          <p:cNvSpPr/>
          <p:nvPr/>
        </p:nvSpPr>
        <p:spPr>
          <a:xfrm>
            <a:off x="2602587" y="31873746"/>
            <a:ext cx="9425107" cy="1328737"/>
          </a:xfrm>
          <a:prstGeom prst="rect">
            <a:avLst/>
          </a:prstGeom>
          <a:solidFill>
            <a:srgbClr val="000000">
              <a:alpha val="4000"/>
            </a:srgbClr>
          </a:solidFill>
          <a:ln/>
        </p:spPr>
      </p:sp>
      <p:sp>
        <p:nvSpPr>
          <p:cNvPr id="79" name="Text 75"/>
          <p:cNvSpPr/>
          <p:nvPr/>
        </p:nvSpPr>
        <p:spPr>
          <a:xfrm>
            <a:off x="2775466" y="31984950"/>
            <a:ext cx="2792968" cy="276582"/>
          </a:xfrm>
          <a:prstGeom prst="rect">
            <a:avLst/>
          </a:prstGeom>
          <a:noFill/>
          <a:ln/>
        </p:spPr>
        <p:txBody>
          <a:bodyPr wrap="non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pctBodyFat</a:t>
            </a:r>
            <a:endParaRPr lang="en-US" sz="1361" dirty="0"/>
          </a:p>
        </p:txBody>
      </p:sp>
      <p:sp>
        <p:nvSpPr>
          <p:cNvPr id="80" name="Text 76"/>
          <p:cNvSpPr/>
          <p:nvPr/>
        </p:nvSpPr>
        <p:spPr>
          <a:xfrm>
            <a:off x="5921573" y="31984950"/>
            <a:ext cx="278820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Skewed distribution, with most values concentrated around 7.6%</a:t>
            </a:r>
            <a:endParaRPr lang="en-US" sz="1361" dirty="0"/>
          </a:p>
        </p:txBody>
      </p:sp>
      <p:sp>
        <p:nvSpPr>
          <p:cNvPr id="81" name="Text 77"/>
          <p:cNvSpPr/>
          <p:nvPr/>
        </p:nvSpPr>
        <p:spPr>
          <a:xfrm>
            <a:off x="9062918" y="31984950"/>
            <a:ext cx="2792016" cy="1106329"/>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Displays the body fat percentage of players, which is important for evaluating physical fitness and condition</a:t>
            </a:r>
            <a:endParaRPr lang="en-US" sz="1361" dirty="0"/>
          </a:p>
        </p:txBody>
      </p:sp>
      <p:sp>
        <p:nvSpPr>
          <p:cNvPr id="82" name="Text 78"/>
          <p:cNvSpPr/>
          <p:nvPr/>
        </p:nvSpPr>
        <p:spPr>
          <a:xfrm>
            <a:off x="2594967" y="33469302"/>
            <a:ext cx="3456384" cy="431959"/>
          </a:xfrm>
          <a:prstGeom prst="rect">
            <a:avLst/>
          </a:prstGeom>
          <a:noFill/>
          <a:ln/>
        </p:spPr>
        <p:txBody>
          <a:bodyPr wrap="none" rtlCol="0" anchor="t"/>
          <a:lstStyle/>
          <a:p>
            <a:pPr indent="0" marL="0">
              <a:lnSpc>
                <a:spcPts val="3402"/>
              </a:lnSpc>
              <a:buNone/>
            </a:pPr>
            <a:r>
              <a:rPr lang="en-US" sz="2722" b="1" dirty="0">
                <a:solidFill>
                  <a:srgbClr val="F0F4F1"/>
                </a:solidFill>
                <a:latin typeface="Syne" pitchFamily="34" charset="0"/>
                <a:ea typeface="Syne" pitchFamily="34" charset="-122"/>
                <a:cs typeface="Syne" pitchFamily="34" charset="-120"/>
              </a:rPr>
              <a:t>Summary</a:t>
            </a:r>
            <a:endParaRPr lang="en-US" sz="2722" dirty="0"/>
          </a:p>
        </p:txBody>
      </p:sp>
      <p:sp>
        <p:nvSpPr>
          <p:cNvPr id="83" name="Text 79"/>
          <p:cNvSpPr/>
          <p:nvPr/>
        </p:nvSpPr>
        <p:spPr>
          <a:xfrm>
            <a:off x="2594967" y="34160460"/>
            <a:ext cx="9440347"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histograms show that most physical and performance indicators follow a roughly normal distribution, with a few features exhibiting skewness or anomalies. These insights help to understand the typical player profiles in the NBA and identify any outliers or trends in the data. This information is crucial for scouting, training, and predictive modeling in basketball analysis.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2024-07-03T09:25:46Z</dcterms:created>
  <dcterms:modified xsi:type="dcterms:W3CDTF">2024-07-03T09:25:46Z</dcterms:modified>
</cp:coreProperties>
</file>